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m4a" ContentType="audio/unknown"/>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5" r:id="rId1"/>
  </p:sldMasterIdLst>
  <p:sldIdLst>
    <p:sldId id="256" r:id="rId2"/>
    <p:sldId id="272" r:id="rId3"/>
    <p:sldId id="291" r:id="rId4"/>
    <p:sldId id="292" r:id="rId5"/>
    <p:sldId id="274" r:id="rId6"/>
    <p:sldId id="293" r:id="rId7"/>
    <p:sldId id="297" r:id="rId8"/>
    <p:sldId id="298" r:id="rId9"/>
    <p:sldId id="294" r:id="rId10"/>
    <p:sldId id="295" r:id="rId11"/>
    <p:sldId id="296" r:id="rId12"/>
    <p:sldId id="290" r:id="rId13"/>
    <p:sldId id="302" r:id="rId14"/>
    <p:sldId id="299" r:id="rId15"/>
    <p:sldId id="288" r:id="rId16"/>
    <p:sldId id="289" r:id="rId17"/>
    <p:sldId id="304" r:id="rId18"/>
    <p:sldId id="305" r:id="rId19"/>
    <p:sldId id="300" r:id="rId20"/>
    <p:sldId id="269" r:id="rId21"/>
    <p:sldId id="303" r:id="rId22"/>
    <p:sldId id="264"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59AE"/>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2EE107-84FC-4792-AD7B-4289B46AA646}" v="46" dt="2017-11-29T22:28:36.1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 d="2"/>
          <a:sy n="1" d="2"/>
        </p:scale>
        <p:origin x="-1920" y="-104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29"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cstate="email">
              <a:alphaModFix amt="40000"/>
              <a:duotone>
                <a:schemeClr val="accent1">
                  <a:shade val="45000"/>
                  <a:satMod val="135000"/>
                </a:schemeClr>
                <a:prstClr val="white"/>
              </a:duotone>
              <a:extLst>
                <a:ext uri="{28A0092B-C50C-407E-A947-70E740481C1C}">
                  <a14:useLocalDpi xmlns:a14="http://schemas.microsoft.com/office/drawing/2010/main"/>
                </a:ext>
              </a:extLst>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6AD6EE87-EBD5-4F12-A48A-63ACA297AC8F}" type="datetimeFigureOut">
              <a:rPr lang="en-US" smtClean="0"/>
              <a:t>12/19/17</a:t>
            </a:fld>
            <a:endParaRPr lang="en-US"/>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smtClean="0"/>
              <a:t>‹#›</a:t>
            </a:fld>
            <a:endParaRPr lang="en-US"/>
          </a:p>
        </p:txBody>
      </p:sp>
    </p:spTree>
    <p:extLst>
      <p:ext uri="{BB962C8B-B14F-4D97-AF65-F5344CB8AC3E}">
        <p14:creationId xmlns:p14="http://schemas.microsoft.com/office/powerpoint/2010/main" val="25987851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D73815-2707-4475-8F1A-B873CB631BB4}" type="datetimeFigureOut">
              <a:rPr lang="en-US" smtClean="0"/>
              <a:t>12/19/17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69334790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AFB99-0EAB-4182-AFF8-E214C82A68F6}" type="datetimeFigureOut">
              <a:rPr lang="en-US" smtClean="0"/>
              <a:t>12/19/17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84044565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D3794B-289A-4A80-97D7-111025398D45}" type="datetimeFigureOut">
              <a:rPr lang="en-US" smtClean="0"/>
              <a:t>12/19/17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96623" y="5763782"/>
            <a:ext cx="686375" cy="686375"/>
          </a:xfrm>
          <a:prstGeom prst="rect">
            <a:avLst/>
          </a:prstGeom>
        </p:spPr>
      </p:pic>
    </p:spTree>
    <p:extLst>
      <p:ext uri="{BB962C8B-B14F-4D97-AF65-F5344CB8AC3E}">
        <p14:creationId xmlns:p14="http://schemas.microsoft.com/office/powerpoint/2010/main" val="250695746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cstate="email">
              <a:alphaModFix amt="40000"/>
              <a:duotone>
                <a:schemeClr val="accent2">
                  <a:shade val="45000"/>
                  <a:satMod val="135000"/>
                </a:schemeClr>
                <a:prstClr val="white"/>
              </a:duotone>
              <a:extLst>
                <a:ext uri="{28A0092B-C50C-407E-A947-70E740481C1C}">
                  <a14:useLocalDpi xmlns:a14="http://schemas.microsoft.com/office/drawing/2010/main"/>
                </a:ext>
              </a:extLst>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5A61015F-7CC6-4D0A-9D87-873EA4C304CC}" type="datetimeFigureOut">
              <a:rPr lang="en-US" smtClean="0"/>
              <a:t>12/19/17</a:t>
            </a:fld>
            <a:endParaRPr lang="en-US"/>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6549314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C6A301-0538-44EC-B09D-202E1042A48B}" type="datetimeFigureOut">
              <a:rPr lang="en-US" smtClean="0"/>
              <a:t>12/19/17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69418059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89574A-8875-45EF-8EA2-3CAA0F7ABC4C}" type="datetimeFigureOut">
              <a:rPr lang="en-US" smtClean="0"/>
              <a:t>12/19/17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92865702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EF4D4C-5367-4C26-9E2B-D8088D7FCA81}" type="datetimeFigureOut">
              <a:rPr lang="en-US" smtClean="0"/>
              <a:t>12/19/17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5997120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smtClean="0"/>
              <a:t>12/19/17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46874770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05C68B11-C5A8-448C-8CE9-B1A273C79CFC}" type="datetimeFigureOut">
              <a:rPr lang="en-US" smtClean="0"/>
              <a:t>12/19/17</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smtClean="0"/>
              <a:t>‹#›</a:t>
            </a:fld>
            <a:endParaRPr lang="en-US"/>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6731669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C7616CA0-919D-4A49-9C8A-62FDFB3A5183}" type="datetimeFigureOut">
              <a:rPr lang="en-US" smtClean="0"/>
              <a:t>12/19/17</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56032"/>
          </a:xfrm>
        </p:spPr>
        <p:txBody>
          <a:bodyPr/>
          <a:lstStyle/>
          <a:p>
            <a:fld id="{867E5644-1E61-4311-A31E-84CB9C7AA8A9}" type="slidenum">
              <a:rPr lang="en-US" smtClean="0"/>
              <a:t>‹#›</a:t>
            </a:fld>
            <a:endParaRPr lang="en-US"/>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9275616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90298CD5-6C1E-4009-B41F-6DF62E31D3BE}" type="datetimeFigureOut">
              <a:rPr lang="en-US" smtClean="0"/>
              <a:pPr/>
              <a:t>12/19/17</a:t>
            </a:fld>
            <a:endParaRPr lang="en-US"/>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smtClean="0"/>
              <a:pPr/>
              <a:t>‹#›</a:t>
            </a:fld>
            <a:endParaRPr lang="en-US"/>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212871239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openxmlformats.org/officeDocument/2006/relationships/image" Target="../media/image2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g"/><Relationship Id="rId5" Type="http://schemas.openxmlformats.org/officeDocument/2006/relationships/image" Target="../media/image29.png"/><Relationship Id="rId6" Type="http://schemas.openxmlformats.org/officeDocument/2006/relationships/image" Target="../media/image30.jpe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 Id="rId3" Type="http://schemas.microsoft.com/office/2007/relationships/hdphoto" Target="../media/hdphoto1.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1708" y="2205564"/>
            <a:ext cx="9068586" cy="2590800"/>
          </a:xfrm>
        </p:spPr>
        <p:txBody>
          <a:bodyPr/>
          <a:lstStyle/>
          <a:p>
            <a:r>
              <a:rPr lang="en-US"/>
              <a:t>Fort Bend Junior Service League</a:t>
            </a:r>
          </a:p>
        </p:txBody>
      </p:sp>
      <p:sp>
        <p:nvSpPr>
          <p:cNvPr id="3" name="Subtitle 2"/>
          <p:cNvSpPr>
            <a:spLocks noGrp="1"/>
          </p:cNvSpPr>
          <p:nvPr>
            <p:ph type="subTitle" idx="1"/>
          </p:nvPr>
        </p:nvSpPr>
        <p:spPr>
          <a:xfrm>
            <a:off x="1562100" y="4323806"/>
            <a:ext cx="9070848" cy="858325"/>
          </a:xfrm>
        </p:spPr>
        <p:txBody>
          <a:bodyPr>
            <a:noAutofit/>
          </a:bodyPr>
          <a:lstStyle/>
          <a:p>
            <a:r>
              <a:rPr lang="en-US" sz="2800" i="1"/>
              <a:t>Community Impact-Annual Report </a:t>
            </a:r>
          </a:p>
          <a:p>
            <a:r>
              <a:rPr lang="en-US" sz="2800" i="1"/>
              <a:t>2016/2017 League Year</a:t>
            </a:r>
          </a:p>
        </p:txBody>
      </p:sp>
      <p:pic>
        <p:nvPicPr>
          <p:cNvPr id="6" name="Picture 5"/>
          <p:cNvPicPr>
            <a:picLocks noChangeAspect="1"/>
          </p:cNvPicPr>
          <p:nvPr/>
        </p:nvPicPr>
        <p:blipFill>
          <a:blip r:embed="rId4"/>
          <a:stretch>
            <a:fillRect/>
          </a:stretch>
        </p:blipFill>
        <p:spPr>
          <a:xfrm>
            <a:off x="363666" y="214312"/>
            <a:ext cx="2390776" cy="2390776"/>
          </a:xfrm>
          <a:prstGeom prst="rect">
            <a:avLst/>
          </a:prstGeom>
        </p:spPr>
      </p:pic>
      <p:pic>
        <p:nvPicPr>
          <p:cNvPr id="4" name="01 Be One">
            <a:hlinkClick r:id="" action="ppaction://media"/>
          </p:cNvPr>
          <p:cNvPicPr>
            <a:picLocks noChangeAspect="1"/>
          </p:cNvPicPr>
          <p:nvPr>
            <a:audioFile r:link="rId2"/>
            <p:extLst>
              <p:ext uri="{DAA4B4D4-6D71-4841-9C94-3DE7FCFB9230}">
                <p14:media xmlns:p14="http://schemas.microsoft.com/office/powerpoint/2010/main" r:embed="rId1">
                  <p14:fade in="1000"/>
                </p14:media>
              </p:ext>
            </p:extLst>
          </p:nvPr>
        </p:nvPicPr>
        <p:blipFill>
          <a:blip r:embed="rId5"/>
          <a:stretch>
            <a:fillRect/>
          </a:stretch>
        </p:blipFill>
        <p:spPr>
          <a:xfrm>
            <a:off x="5851525" y="3184525"/>
            <a:ext cx="487363" cy="487363"/>
          </a:xfrm>
          <a:prstGeom prst="rect">
            <a:avLst/>
          </a:prstGeom>
        </p:spPr>
      </p:pic>
      <p:pic>
        <p:nvPicPr>
          <p:cNvPr id="7" name="01 Be One.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42998" y="5855550"/>
            <a:ext cx="812800" cy="812800"/>
          </a:xfrm>
          <a:prstGeom prst="rect">
            <a:avLst/>
          </a:prstGeom>
        </p:spPr>
      </p:pic>
    </p:spTree>
    <p:extLst>
      <p:ext uri="{BB962C8B-B14F-4D97-AF65-F5344CB8AC3E}">
        <p14:creationId xmlns:p14="http://schemas.microsoft.com/office/powerpoint/2010/main" val="794530410"/>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0241" fill="hold"/>
                                        <p:tgtEl>
                                          <p:spTgt spid="4"/>
                                        </p:tgtEl>
                                      </p:cBhvr>
                                    </p:cmd>
                                  </p:childTnLst>
                                </p:cTn>
                              </p:par>
                            </p:childTnLst>
                          </p:cTn>
                        </p:par>
                      </p:childTnLst>
                    </p:cTn>
                  </p:par>
                </p:childTnLst>
              </p:cTn>
              <p:nextCondLst>
                <p:cond evt="onClick" delay="0">
                  <p:tgtEl>
                    <p:spTgt spid="4"/>
                  </p:tgtEl>
                </p:cond>
              </p:nextCondLst>
            </p:seq>
            <p:audio>
              <p:cMediaNode vol="80000" showWhenStopped="0">
                <p:cTn id="12" repeatCount="indefinite" fill="hold" display="0">
                  <p:stCondLst>
                    <p:cond delay="indefinite"/>
                  </p:stCondLst>
                  <p:endCondLst>
                    <p:cond evt="onStopAudio" delay="0">
                      <p:tgtEl>
                        <p:sldTgt/>
                      </p:tgtEl>
                    </p:cond>
                  </p:endCondLst>
                </p:cTn>
                <p:tgtEl>
                  <p:spTgt spid="4"/>
                </p:tgtEl>
              </p:cMediaNode>
            </p:audio>
            <p:audio>
              <p:cMediaNode vol="80000" numSld="999"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Community Assistance Fund</a:t>
            </a:r>
          </a:p>
        </p:txBody>
      </p:sp>
      <p:sp>
        <p:nvSpPr>
          <p:cNvPr id="3" name="Content Placeholder 2"/>
          <p:cNvSpPr>
            <a:spLocks noGrp="1"/>
          </p:cNvSpPr>
          <p:nvPr>
            <p:ph idx="1"/>
          </p:nvPr>
        </p:nvSpPr>
        <p:spPr>
          <a:xfrm>
            <a:off x="615042" y="2103120"/>
            <a:ext cx="10689771" cy="3931920"/>
          </a:xfrm>
        </p:spPr>
        <p:txBody>
          <a:bodyPr/>
          <a:lstStyle/>
          <a:p>
            <a:r>
              <a:rPr lang="en-US"/>
              <a:t>FBJSL Awarded 8 grants via our Community Assistance Fund, totaling $37,405 during the 2016-2017 League Year. </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3271" y="2860766"/>
            <a:ext cx="5074920" cy="338328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09854" y="2860766"/>
            <a:ext cx="5101046" cy="3400697"/>
          </a:xfrm>
          <a:prstGeom prst="rect">
            <a:avLst/>
          </a:prstGeom>
        </p:spPr>
      </p:pic>
    </p:spTree>
    <p:extLst>
      <p:ext uri="{BB962C8B-B14F-4D97-AF65-F5344CB8AC3E}">
        <p14:creationId xmlns:p14="http://schemas.microsoft.com/office/powerpoint/2010/main" val="4063342841"/>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2017 Scholarship Recipients</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896451" y="2397352"/>
            <a:ext cx="5898355" cy="3932237"/>
          </a:xfrm>
        </p:spPr>
      </p:pic>
      <p:sp>
        <p:nvSpPr>
          <p:cNvPr id="3" name="TextBox 2"/>
          <p:cNvSpPr txBox="1"/>
          <p:nvPr/>
        </p:nvSpPr>
        <p:spPr>
          <a:xfrm>
            <a:off x="1524000" y="1905000"/>
            <a:ext cx="9982200" cy="369332"/>
          </a:xfrm>
          <a:prstGeom prst="rect">
            <a:avLst/>
          </a:prstGeom>
          <a:noFill/>
        </p:spPr>
        <p:txBody>
          <a:bodyPr wrap="square" rtlCol="0">
            <a:spAutoFit/>
          </a:bodyPr>
          <a:lstStyle/>
          <a:p>
            <a:r>
              <a:rPr lang="en-US"/>
              <a:t>FBJSL is thrilled to support wonderful, talented women in their educational pursuits!  </a:t>
            </a:r>
          </a:p>
        </p:txBody>
      </p:sp>
    </p:spTree>
    <p:extLst>
      <p:ext uri="{BB962C8B-B14F-4D97-AF65-F5344CB8AC3E}">
        <p14:creationId xmlns:p14="http://schemas.microsoft.com/office/powerpoint/2010/main" val="2938047759"/>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Core Placements</a:t>
            </a:r>
          </a:p>
        </p:txBody>
      </p:sp>
      <p:sp>
        <p:nvSpPr>
          <p:cNvPr id="3" name="Content Placeholder 2"/>
          <p:cNvSpPr>
            <a:spLocks noGrp="1"/>
          </p:cNvSpPr>
          <p:nvPr>
            <p:ph idx="1"/>
          </p:nvPr>
        </p:nvSpPr>
        <p:spPr>
          <a:xfrm>
            <a:off x="1079012" y="1761212"/>
            <a:ext cx="10058400" cy="3931920"/>
          </a:xfrm>
        </p:spPr>
        <p:txBody>
          <a:bodyPr/>
          <a:lstStyle/>
          <a:p>
            <a:r>
              <a:rPr lang="en-US"/>
              <a:t>During the 2016-2017 League Year we had the privilege of serving 9 Core Placement Agencies.  </a:t>
            </a:r>
          </a:p>
        </p:txBody>
      </p:sp>
      <p:pic>
        <p:nvPicPr>
          <p:cNvPr id="4" name="Picture 3" descr="PYR-Logo.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916246" y="2161347"/>
            <a:ext cx="1576590" cy="2417778"/>
          </a:xfrm>
          <a:prstGeom prst="rect">
            <a:avLst/>
          </a:prstGeom>
        </p:spPr>
      </p:pic>
      <p:pic>
        <p:nvPicPr>
          <p:cNvPr id="5" name="Picture 4" descr="rainbow roo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63553" y="2255987"/>
            <a:ext cx="2332411" cy="1578265"/>
          </a:xfrm>
          <a:prstGeom prst="rect">
            <a:avLst/>
          </a:prstGeom>
        </p:spPr>
      </p:pic>
      <p:pic>
        <p:nvPicPr>
          <p:cNvPr id="6" name="Picture 5" descr="Litcounci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6523" y="4005206"/>
            <a:ext cx="1752605" cy="2286936"/>
          </a:xfrm>
          <a:prstGeom prst="rect">
            <a:avLst/>
          </a:prstGeom>
        </p:spPr>
      </p:pic>
      <p:pic>
        <p:nvPicPr>
          <p:cNvPr id="7" name="Picture 6" descr="women's center.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603611" y="5285873"/>
            <a:ext cx="3683000" cy="1028700"/>
          </a:xfrm>
          <a:prstGeom prst="rect">
            <a:avLst/>
          </a:prstGeom>
        </p:spPr>
      </p:pic>
      <p:pic>
        <p:nvPicPr>
          <p:cNvPr id="8" name="Picture 7" descr="human needs.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79878" y="4815857"/>
            <a:ext cx="2711030" cy="1477599"/>
          </a:xfrm>
          <a:prstGeom prst="rect">
            <a:avLst/>
          </a:prstGeom>
        </p:spPr>
      </p:pic>
      <p:pic>
        <p:nvPicPr>
          <p:cNvPr id="9" name="Picture 8" descr="LOL.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561875" y="5036320"/>
            <a:ext cx="1377966" cy="1154194"/>
          </a:xfrm>
          <a:prstGeom prst="rect">
            <a:avLst/>
          </a:prstGeom>
        </p:spPr>
      </p:pic>
      <p:pic>
        <p:nvPicPr>
          <p:cNvPr id="10" name="Picture 9" descr="child-advo-logo-639w.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94396" y="2511200"/>
            <a:ext cx="3117338" cy="1931871"/>
          </a:xfrm>
          <a:prstGeom prst="rect">
            <a:avLst/>
          </a:prstGeom>
        </p:spPr>
      </p:pic>
      <p:pic>
        <p:nvPicPr>
          <p:cNvPr id="11" name="Picture 10" descr="texana.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51603" y="2454410"/>
            <a:ext cx="2597808" cy="1404823"/>
          </a:xfrm>
          <a:prstGeom prst="rect">
            <a:avLst/>
          </a:prstGeom>
        </p:spPr>
      </p:pic>
      <p:pic>
        <p:nvPicPr>
          <p:cNvPr id="12" name="Picture 11" descr="HMNS.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553645" y="4126322"/>
            <a:ext cx="2637759" cy="1096596"/>
          </a:xfrm>
          <a:prstGeom prst="rect">
            <a:avLst/>
          </a:prstGeom>
        </p:spPr>
      </p:pic>
    </p:spTree>
    <p:extLst>
      <p:ext uri="{BB962C8B-B14F-4D97-AF65-F5344CB8AC3E}">
        <p14:creationId xmlns:p14="http://schemas.microsoft.com/office/powerpoint/2010/main" val="801824403"/>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a:t>In addition to our Core Placements, our Members also have the opportunity to Volunteer on our largest fundraiser; the </a:t>
            </a:r>
            <a:r>
              <a:rPr lang="en-US" sz="2000" i="1" u="sng">
                <a:solidFill>
                  <a:srgbClr val="FF00FF"/>
                </a:solidFill>
              </a:rPr>
              <a:t>Sugar Plum Market</a:t>
            </a:r>
            <a:r>
              <a:rPr lang="en-US" sz="2000"/>
              <a:t>.  The entire League plays an important part in the Sugar Plum Market!  From Actives, to Provisionals; Teen League to Sustainers; we couldn’t do it without each and every Volunteer!  </a:t>
            </a:r>
            <a:endParaRPr lang="en-US"/>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13656" y="2014194"/>
            <a:ext cx="4746473" cy="3163080"/>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88972" y="3771082"/>
            <a:ext cx="4220224" cy="2812384"/>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75091" y="1785257"/>
            <a:ext cx="3708596" cy="2471431"/>
          </a:xfrm>
          <a:prstGeom prst="rect">
            <a:avLst/>
          </a:prstGeom>
        </p:spPr>
      </p:pic>
    </p:spTree>
    <p:extLst>
      <p:ext uri="{BB962C8B-B14F-4D97-AF65-F5344CB8AC3E}">
        <p14:creationId xmlns:p14="http://schemas.microsoft.com/office/powerpoint/2010/main" val="3887271677"/>
      </p:ext>
    </p:extLst>
  </p:cSld>
  <p:clrMapOvr>
    <a:masterClrMapping/>
  </p:clrMapOvr>
  <mc:AlternateContent xmlns:mc="http://schemas.openxmlformats.org/markup-compatibility/2006" xmlns:p14="http://schemas.microsoft.com/office/powerpoint/2010/main">
    <mc:Choice Requires="p14">
      <p:transition spd="slow" p14:dur="2000" advClick="0" advTm="11000"/>
    </mc:Choice>
    <mc:Fallback xmlns="">
      <p:transition spd="slow" advClick="0" advTm="11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a:t>By coming together to work on such a successful event, </a:t>
            </a:r>
            <a:r>
              <a:rPr lang="en-US" sz="3600">
                <a:solidFill>
                  <a:srgbClr val="FF00FF"/>
                </a:solidFill>
              </a:rPr>
              <a:t>Sugar Plum Market </a:t>
            </a:r>
            <a:r>
              <a:rPr lang="en-US" sz="3600"/>
              <a:t>Committee-members and Volunteers have fun and form friendships! </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27120" y="2292626"/>
            <a:ext cx="6463537" cy="4307342"/>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76999" y="2638259"/>
            <a:ext cx="5279572" cy="2924342"/>
          </a:xfrm>
          <a:prstGeom prst="rect">
            <a:avLst/>
          </a:prstGeom>
        </p:spPr>
      </p:pic>
    </p:spTree>
    <p:extLst>
      <p:ext uri="{BB962C8B-B14F-4D97-AF65-F5344CB8AC3E}">
        <p14:creationId xmlns:p14="http://schemas.microsoft.com/office/powerpoint/2010/main" val="220460470"/>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The 2016 Sugar Plum Market raised more money than ever before!  </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56893" y="2014194"/>
            <a:ext cx="4194386" cy="3932237"/>
          </a:xfr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85977" y="2049345"/>
            <a:ext cx="6188921" cy="3897086"/>
          </a:xfrm>
          <a:prstGeom prst="rect">
            <a:avLst/>
          </a:prstGeom>
        </p:spPr>
      </p:pic>
    </p:spTree>
    <p:extLst>
      <p:ext uri="{BB962C8B-B14F-4D97-AF65-F5344CB8AC3E}">
        <p14:creationId xmlns:p14="http://schemas.microsoft.com/office/powerpoint/2010/main" val="1364113707"/>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371" y="468086"/>
            <a:ext cx="10918371" cy="1546108"/>
          </a:xfrm>
        </p:spPr>
        <p:txBody>
          <a:bodyPr>
            <a:noAutofit/>
          </a:bodyPr>
          <a:lstStyle/>
          <a:p>
            <a:r>
              <a:rPr lang="en-US" sz="3200"/>
              <a:t>An impressive $310,000 was distributed to 22 different Fort Bend County Agencies; effectively touching thousands of lives in our community; assisting those who need it most. </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817914" y="2103438"/>
            <a:ext cx="8186057" cy="4330019"/>
          </a:xfrm>
        </p:spPr>
      </p:pic>
    </p:spTree>
    <p:extLst>
      <p:ext uri="{BB962C8B-B14F-4D97-AF65-F5344CB8AC3E}">
        <p14:creationId xmlns:p14="http://schemas.microsoft.com/office/powerpoint/2010/main" val="3593261265"/>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Just LOOK at all the Agencies we helped!!</a:t>
            </a:r>
          </a:p>
        </p:txBody>
      </p:sp>
      <p:sp>
        <p:nvSpPr>
          <p:cNvPr id="4" name="TextBox 3"/>
          <p:cNvSpPr txBox="1"/>
          <p:nvPr/>
        </p:nvSpPr>
        <p:spPr>
          <a:xfrm>
            <a:off x="1453209" y="2149135"/>
            <a:ext cx="1749197" cy="369332"/>
          </a:xfrm>
          <a:prstGeom prst="rect">
            <a:avLst/>
          </a:prstGeom>
          <a:noFill/>
        </p:spPr>
        <p:txBody>
          <a:bodyPr wrap="none" rtlCol="0">
            <a:spAutoFit/>
          </a:bodyPr>
          <a:lstStyle/>
          <a:p>
            <a:pPr marL="285750" indent="-285750">
              <a:buFont typeface="Arial"/>
              <a:buChar char="•"/>
            </a:pPr>
            <a:r>
              <a:rPr lang="en-US"/>
              <a:t>Access Health</a:t>
            </a:r>
          </a:p>
        </p:txBody>
      </p:sp>
      <p:sp>
        <p:nvSpPr>
          <p:cNvPr id="7" name="TextBox 6"/>
          <p:cNvSpPr txBox="1"/>
          <p:nvPr/>
        </p:nvSpPr>
        <p:spPr>
          <a:xfrm>
            <a:off x="1471279" y="2509122"/>
            <a:ext cx="3313728" cy="369332"/>
          </a:xfrm>
          <a:prstGeom prst="rect">
            <a:avLst/>
          </a:prstGeom>
          <a:noFill/>
        </p:spPr>
        <p:txBody>
          <a:bodyPr wrap="none" rtlCol="0">
            <a:spAutoFit/>
          </a:bodyPr>
          <a:lstStyle/>
          <a:p>
            <a:pPr marL="285750" indent="-285750">
              <a:buFont typeface="Arial"/>
              <a:buChar char="•"/>
            </a:pPr>
            <a:r>
              <a:rPr lang="en-US"/>
              <a:t>The ARC of Fort Bend County</a:t>
            </a:r>
          </a:p>
        </p:txBody>
      </p:sp>
      <p:sp>
        <p:nvSpPr>
          <p:cNvPr id="8" name="TextBox 7"/>
          <p:cNvSpPr txBox="1"/>
          <p:nvPr/>
        </p:nvSpPr>
        <p:spPr>
          <a:xfrm>
            <a:off x="1459068" y="3229571"/>
            <a:ext cx="2659702" cy="369332"/>
          </a:xfrm>
          <a:prstGeom prst="rect">
            <a:avLst/>
          </a:prstGeom>
          <a:noFill/>
        </p:spPr>
        <p:txBody>
          <a:bodyPr wrap="none" rtlCol="0">
            <a:spAutoFit/>
          </a:bodyPr>
          <a:lstStyle/>
          <a:p>
            <a:pPr marL="285750" indent="-285750">
              <a:buFont typeface="Arial"/>
              <a:buChar char="•"/>
            </a:pPr>
            <a:r>
              <a:rPr lang="en-US" err="1"/>
              <a:t>Brookwood</a:t>
            </a:r>
            <a:r>
              <a:rPr lang="en-US"/>
              <a:t> Community</a:t>
            </a:r>
          </a:p>
        </p:txBody>
      </p:sp>
      <p:sp>
        <p:nvSpPr>
          <p:cNvPr id="9" name="TextBox 8"/>
          <p:cNvSpPr txBox="1"/>
          <p:nvPr/>
        </p:nvSpPr>
        <p:spPr>
          <a:xfrm>
            <a:off x="1464924" y="2856898"/>
            <a:ext cx="4160113" cy="369332"/>
          </a:xfrm>
          <a:prstGeom prst="rect">
            <a:avLst/>
          </a:prstGeom>
          <a:noFill/>
        </p:spPr>
        <p:txBody>
          <a:bodyPr wrap="none" rtlCol="0">
            <a:spAutoFit/>
          </a:bodyPr>
          <a:lstStyle/>
          <a:p>
            <a:pPr marL="285750" indent="-285750">
              <a:buFont typeface="Arial"/>
              <a:buChar char="•"/>
            </a:pPr>
            <a:r>
              <a:rPr lang="en-US"/>
              <a:t>Boys and Girls Club of Greater Houston</a:t>
            </a:r>
          </a:p>
        </p:txBody>
      </p:sp>
      <p:sp>
        <p:nvSpPr>
          <p:cNvPr id="10" name="TextBox 9"/>
          <p:cNvSpPr txBox="1"/>
          <p:nvPr/>
        </p:nvSpPr>
        <p:spPr>
          <a:xfrm>
            <a:off x="1464925" y="5702059"/>
            <a:ext cx="2095445" cy="369332"/>
          </a:xfrm>
          <a:prstGeom prst="rect">
            <a:avLst/>
          </a:prstGeom>
          <a:noFill/>
        </p:spPr>
        <p:txBody>
          <a:bodyPr wrap="none" rtlCol="0">
            <a:spAutoFit/>
          </a:bodyPr>
          <a:lstStyle/>
          <a:p>
            <a:pPr marL="285750" indent="-285750">
              <a:buFont typeface="Arial"/>
              <a:buChar char="•"/>
            </a:pPr>
            <a:r>
              <a:rPr lang="en-US"/>
              <a:t>Fort Bend Seniors</a:t>
            </a:r>
          </a:p>
        </p:txBody>
      </p:sp>
      <p:sp>
        <p:nvSpPr>
          <p:cNvPr id="11" name="TextBox 10"/>
          <p:cNvSpPr txBox="1"/>
          <p:nvPr/>
        </p:nvSpPr>
        <p:spPr>
          <a:xfrm>
            <a:off x="1458571" y="3571004"/>
            <a:ext cx="2056973" cy="369332"/>
          </a:xfrm>
          <a:prstGeom prst="rect">
            <a:avLst/>
          </a:prstGeom>
          <a:noFill/>
        </p:spPr>
        <p:txBody>
          <a:bodyPr wrap="none" rtlCol="0">
            <a:spAutoFit/>
          </a:bodyPr>
          <a:lstStyle/>
          <a:p>
            <a:pPr marL="285750" indent="-285750">
              <a:buFont typeface="Arial"/>
              <a:buChar char="•"/>
            </a:pPr>
            <a:r>
              <a:rPr lang="en-US"/>
              <a:t>Catholic Charities</a:t>
            </a:r>
          </a:p>
        </p:txBody>
      </p:sp>
      <p:sp>
        <p:nvSpPr>
          <p:cNvPr id="12" name="TextBox 11"/>
          <p:cNvSpPr txBox="1"/>
          <p:nvPr/>
        </p:nvSpPr>
        <p:spPr>
          <a:xfrm>
            <a:off x="1458570" y="3925122"/>
            <a:ext cx="3198311" cy="369332"/>
          </a:xfrm>
          <a:prstGeom prst="rect">
            <a:avLst/>
          </a:prstGeom>
          <a:noFill/>
        </p:spPr>
        <p:txBody>
          <a:bodyPr wrap="none" rtlCol="0">
            <a:spAutoFit/>
          </a:bodyPr>
          <a:lstStyle/>
          <a:p>
            <a:pPr marL="285750" indent="-285750">
              <a:buFont typeface="Arial"/>
              <a:buChar char="•"/>
            </a:pPr>
            <a:r>
              <a:rPr lang="en-US"/>
              <a:t>Child Advocates of Fort Bend</a:t>
            </a:r>
          </a:p>
        </p:txBody>
      </p:sp>
      <p:sp>
        <p:nvSpPr>
          <p:cNvPr id="14" name="TextBox 13"/>
          <p:cNvSpPr txBox="1"/>
          <p:nvPr/>
        </p:nvSpPr>
        <p:spPr>
          <a:xfrm>
            <a:off x="1470783" y="4279241"/>
            <a:ext cx="4019049" cy="369332"/>
          </a:xfrm>
          <a:prstGeom prst="rect">
            <a:avLst/>
          </a:prstGeom>
          <a:noFill/>
        </p:spPr>
        <p:txBody>
          <a:bodyPr wrap="none" rtlCol="0">
            <a:spAutoFit/>
          </a:bodyPr>
          <a:lstStyle/>
          <a:p>
            <a:pPr marL="285750" indent="-285750">
              <a:buFont typeface="Arial"/>
              <a:buChar char="•"/>
            </a:pPr>
            <a:r>
              <a:rPr lang="en-US"/>
              <a:t>East Fort Bend Human Needs Ministry</a:t>
            </a:r>
          </a:p>
        </p:txBody>
      </p:sp>
      <p:sp>
        <p:nvSpPr>
          <p:cNvPr id="15" name="TextBox 14"/>
          <p:cNvSpPr txBox="1"/>
          <p:nvPr/>
        </p:nvSpPr>
        <p:spPr>
          <a:xfrm>
            <a:off x="1470782" y="4645571"/>
            <a:ext cx="2839239" cy="369332"/>
          </a:xfrm>
          <a:prstGeom prst="rect">
            <a:avLst/>
          </a:prstGeom>
          <a:noFill/>
        </p:spPr>
        <p:txBody>
          <a:bodyPr wrap="none" rtlCol="0">
            <a:spAutoFit/>
          </a:bodyPr>
          <a:lstStyle/>
          <a:p>
            <a:pPr marL="285750" indent="-285750">
              <a:buFont typeface="Arial"/>
              <a:buChar char="•"/>
            </a:pPr>
            <a:r>
              <a:rPr lang="en-US"/>
              <a:t>Fort Bend Family Promise</a:t>
            </a:r>
          </a:p>
        </p:txBody>
      </p:sp>
      <p:sp>
        <p:nvSpPr>
          <p:cNvPr id="16" name="TextBox 15"/>
          <p:cNvSpPr txBox="1"/>
          <p:nvPr/>
        </p:nvSpPr>
        <p:spPr>
          <a:xfrm>
            <a:off x="1458570" y="5024112"/>
            <a:ext cx="3403496" cy="369332"/>
          </a:xfrm>
          <a:prstGeom prst="rect">
            <a:avLst/>
          </a:prstGeom>
          <a:noFill/>
        </p:spPr>
        <p:txBody>
          <a:bodyPr wrap="none" rtlCol="0">
            <a:spAutoFit/>
          </a:bodyPr>
          <a:lstStyle/>
          <a:p>
            <a:pPr marL="285750" indent="-285750">
              <a:buFont typeface="Arial"/>
              <a:buChar char="•"/>
            </a:pPr>
            <a:r>
              <a:rPr lang="en-US"/>
              <a:t>Fort Bend Habitat for Humanity</a:t>
            </a:r>
          </a:p>
        </p:txBody>
      </p:sp>
      <p:sp>
        <p:nvSpPr>
          <p:cNvPr id="17" name="TextBox 16"/>
          <p:cNvSpPr txBox="1"/>
          <p:nvPr/>
        </p:nvSpPr>
        <p:spPr>
          <a:xfrm>
            <a:off x="1470783" y="5366020"/>
            <a:ext cx="2826415" cy="369332"/>
          </a:xfrm>
          <a:prstGeom prst="rect">
            <a:avLst/>
          </a:prstGeom>
          <a:noFill/>
        </p:spPr>
        <p:txBody>
          <a:bodyPr wrap="none" rtlCol="0">
            <a:spAutoFit/>
          </a:bodyPr>
          <a:lstStyle/>
          <a:p>
            <a:pPr marL="285750" indent="-285750">
              <a:buFont typeface="Arial"/>
              <a:buChar char="•"/>
            </a:pPr>
            <a:r>
              <a:rPr lang="en-US"/>
              <a:t>Fort Bend Rainbow Room</a:t>
            </a:r>
          </a:p>
        </p:txBody>
      </p:sp>
      <p:sp>
        <p:nvSpPr>
          <p:cNvPr id="18" name="TextBox 17"/>
          <p:cNvSpPr txBox="1"/>
          <p:nvPr/>
        </p:nvSpPr>
        <p:spPr>
          <a:xfrm>
            <a:off x="6483993" y="2148660"/>
            <a:ext cx="2916183" cy="369332"/>
          </a:xfrm>
          <a:prstGeom prst="rect">
            <a:avLst/>
          </a:prstGeom>
          <a:noFill/>
        </p:spPr>
        <p:txBody>
          <a:bodyPr wrap="none" rtlCol="0">
            <a:spAutoFit/>
          </a:bodyPr>
          <a:lstStyle/>
          <a:p>
            <a:pPr marL="285750" indent="-285750">
              <a:buFont typeface="Arial"/>
              <a:buChar char="•"/>
            </a:pPr>
            <a:r>
              <a:rPr lang="en-US"/>
              <a:t>Fort Bend Women’s Center</a:t>
            </a:r>
          </a:p>
        </p:txBody>
      </p:sp>
      <p:sp>
        <p:nvSpPr>
          <p:cNvPr id="19" name="TextBox 18"/>
          <p:cNvSpPr txBox="1"/>
          <p:nvPr/>
        </p:nvSpPr>
        <p:spPr>
          <a:xfrm>
            <a:off x="6477638" y="2508647"/>
            <a:ext cx="1941557" cy="369332"/>
          </a:xfrm>
          <a:prstGeom prst="rect">
            <a:avLst/>
          </a:prstGeom>
          <a:noFill/>
        </p:spPr>
        <p:txBody>
          <a:bodyPr wrap="none" rtlCol="0">
            <a:spAutoFit/>
          </a:bodyPr>
          <a:lstStyle/>
          <a:p>
            <a:pPr marL="285750" indent="-285750">
              <a:buFont typeface="Arial"/>
              <a:buChar char="•"/>
            </a:pPr>
            <a:r>
              <a:rPr lang="en-US"/>
              <a:t>Gigi’s Playhouse</a:t>
            </a:r>
          </a:p>
        </p:txBody>
      </p:sp>
      <p:sp>
        <p:nvSpPr>
          <p:cNvPr id="20" name="TextBox 19"/>
          <p:cNvSpPr txBox="1"/>
          <p:nvPr/>
        </p:nvSpPr>
        <p:spPr>
          <a:xfrm>
            <a:off x="6477638" y="2826133"/>
            <a:ext cx="1954381" cy="369332"/>
          </a:xfrm>
          <a:prstGeom prst="rect">
            <a:avLst/>
          </a:prstGeom>
          <a:noFill/>
        </p:spPr>
        <p:txBody>
          <a:bodyPr wrap="none" rtlCol="0">
            <a:spAutoFit/>
          </a:bodyPr>
          <a:lstStyle/>
          <a:p>
            <a:pPr marL="285750" indent="-285750">
              <a:buFont typeface="Arial"/>
              <a:buChar char="•"/>
            </a:pPr>
            <a:r>
              <a:rPr lang="en-US"/>
              <a:t>Hope For Three</a:t>
            </a:r>
          </a:p>
        </p:txBody>
      </p:sp>
      <p:sp>
        <p:nvSpPr>
          <p:cNvPr id="21" name="TextBox 20"/>
          <p:cNvSpPr txBox="1"/>
          <p:nvPr/>
        </p:nvSpPr>
        <p:spPr>
          <a:xfrm>
            <a:off x="6489851" y="3143619"/>
            <a:ext cx="5134739" cy="369332"/>
          </a:xfrm>
          <a:prstGeom prst="rect">
            <a:avLst/>
          </a:prstGeom>
          <a:noFill/>
        </p:spPr>
        <p:txBody>
          <a:bodyPr wrap="none" rtlCol="0">
            <a:spAutoFit/>
          </a:bodyPr>
          <a:lstStyle/>
          <a:p>
            <a:pPr marL="285750" indent="-285750">
              <a:buFont typeface="Arial"/>
              <a:buChar char="•"/>
            </a:pPr>
            <a:r>
              <a:rPr lang="en-US"/>
              <a:t>Houston Museum of Natural Science at Sugar Land</a:t>
            </a:r>
          </a:p>
        </p:txBody>
      </p:sp>
      <p:sp>
        <p:nvSpPr>
          <p:cNvPr id="22" name="TextBox 21"/>
          <p:cNvSpPr txBox="1"/>
          <p:nvPr/>
        </p:nvSpPr>
        <p:spPr>
          <a:xfrm>
            <a:off x="6483993" y="3504080"/>
            <a:ext cx="3916457" cy="369332"/>
          </a:xfrm>
          <a:prstGeom prst="rect">
            <a:avLst/>
          </a:prstGeom>
          <a:noFill/>
        </p:spPr>
        <p:txBody>
          <a:bodyPr wrap="none" rtlCol="0">
            <a:spAutoFit/>
          </a:bodyPr>
          <a:lstStyle/>
          <a:p>
            <a:pPr marL="285750" indent="-285750">
              <a:buFont typeface="Arial"/>
              <a:buChar char="•"/>
            </a:pPr>
            <a:r>
              <a:rPr lang="en-US"/>
              <a:t>Literacy Council of Fort Bend County</a:t>
            </a:r>
          </a:p>
        </p:txBody>
      </p:sp>
      <p:sp>
        <p:nvSpPr>
          <p:cNvPr id="23" name="TextBox 22"/>
          <p:cNvSpPr txBox="1"/>
          <p:nvPr/>
        </p:nvSpPr>
        <p:spPr>
          <a:xfrm>
            <a:off x="6483993" y="3894832"/>
            <a:ext cx="2018501" cy="369332"/>
          </a:xfrm>
          <a:prstGeom prst="rect">
            <a:avLst/>
          </a:prstGeom>
          <a:noFill/>
        </p:spPr>
        <p:txBody>
          <a:bodyPr wrap="none" rtlCol="0">
            <a:spAutoFit/>
          </a:bodyPr>
          <a:lstStyle/>
          <a:p>
            <a:pPr marL="285750" indent="-285750">
              <a:buFont typeface="Arial"/>
              <a:buChar char="•"/>
            </a:pPr>
            <a:r>
              <a:rPr lang="en-US"/>
              <a:t>Lunches of Love</a:t>
            </a:r>
          </a:p>
        </p:txBody>
      </p:sp>
      <p:sp>
        <p:nvSpPr>
          <p:cNvPr id="24" name="TextBox 23"/>
          <p:cNvSpPr txBox="1"/>
          <p:nvPr/>
        </p:nvSpPr>
        <p:spPr>
          <a:xfrm>
            <a:off x="6483993" y="4297795"/>
            <a:ext cx="2185214" cy="369332"/>
          </a:xfrm>
          <a:prstGeom prst="rect">
            <a:avLst/>
          </a:prstGeom>
          <a:noFill/>
        </p:spPr>
        <p:txBody>
          <a:bodyPr wrap="none" rtlCol="0">
            <a:spAutoFit/>
          </a:bodyPr>
          <a:lstStyle/>
          <a:p>
            <a:pPr marL="285750" indent="-285750">
              <a:buFont typeface="Arial"/>
              <a:buChar char="•"/>
            </a:pPr>
            <a:r>
              <a:rPr lang="en-US"/>
              <a:t>Parks Youth Ranch</a:t>
            </a:r>
          </a:p>
        </p:txBody>
      </p:sp>
      <p:sp>
        <p:nvSpPr>
          <p:cNvPr id="25" name="TextBox 24"/>
          <p:cNvSpPr txBox="1"/>
          <p:nvPr/>
        </p:nvSpPr>
        <p:spPr>
          <a:xfrm>
            <a:off x="6483993" y="4651914"/>
            <a:ext cx="954107" cy="369332"/>
          </a:xfrm>
          <a:prstGeom prst="rect">
            <a:avLst/>
          </a:prstGeom>
          <a:noFill/>
        </p:spPr>
        <p:txBody>
          <a:bodyPr wrap="none" rtlCol="0">
            <a:spAutoFit/>
          </a:bodyPr>
          <a:lstStyle/>
          <a:p>
            <a:pPr marL="285750" indent="-285750">
              <a:buFont typeface="Arial"/>
              <a:buChar char="•"/>
            </a:pPr>
            <a:r>
              <a:rPr lang="en-US"/>
              <a:t>SIRE</a:t>
            </a:r>
          </a:p>
        </p:txBody>
      </p:sp>
      <p:sp>
        <p:nvSpPr>
          <p:cNvPr id="26" name="TextBox 25"/>
          <p:cNvSpPr txBox="1"/>
          <p:nvPr/>
        </p:nvSpPr>
        <p:spPr>
          <a:xfrm>
            <a:off x="6483993" y="4969400"/>
            <a:ext cx="1762021" cy="369332"/>
          </a:xfrm>
          <a:prstGeom prst="rect">
            <a:avLst/>
          </a:prstGeom>
          <a:noFill/>
        </p:spPr>
        <p:txBody>
          <a:bodyPr wrap="none" rtlCol="0">
            <a:spAutoFit/>
          </a:bodyPr>
          <a:lstStyle/>
          <a:p>
            <a:pPr marL="285750" indent="-285750">
              <a:buFont typeface="Arial"/>
              <a:buChar char="•"/>
            </a:pPr>
            <a:r>
              <a:rPr lang="en-US" err="1"/>
              <a:t>Texana</a:t>
            </a:r>
            <a:r>
              <a:rPr lang="en-US"/>
              <a:t> Center</a:t>
            </a:r>
          </a:p>
        </p:txBody>
      </p:sp>
      <p:sp>
        <p:nvSpPr>
          <p:cNvPr id="27" name="TextBox 26"/>
          <p:cNvSpPr txBox="1"/>
          <p:nvPr/>
        </p:nvSpPr>
        <p:spPr>
          <a:xfrm>
            <a:off x="6483993" y="5347941"/>
            <a:ext cx="1685077" cy="369332"/>
          </a:xfrm>
          <a:prstGeom prst="rect">
            <a:avLst/>
          </a:prstGeom>
          <a:noFill/>
        </p:spPr>
        <p:txBody>
          <a:bodyPr wrap="none" rtlCol="0">
            <a:spAutoFit/>
          </a:bodyPr>
          <a:lstStyle/>
          <a:p>
            <a:pPr marL="285750" indent="-285750">
              <a:buFont typeface="Arial"/>
              <a:buChar char="•"/>
            </a:pPr>
            <a:r>
              <a:rPr lang="en-US"/>
              <a:t>The First Tee</a:t>
            </a:r>
          </a:p>
        </p:txBody>
      </p:sp>
      <p:sp>
        <p:nvSpPr>
          <p:cNvPr id="28" name="TextBox 27"/>
          <p:cNvSpPr txBox="1"/>
          <p:nvPr/>
        </p:nvSpPr>
        <p:spPr>
          <a:xfrm>
            <a:off x="6508417" y="5702059"/>
            <a:ext cx="1338828" cy="369332"/>
          </a:xfrm>
          <a:prstGeom prst="rect">
            <a:avLst/>
          </a:prstGeom>
          <a:noFill/>
        </p:spPr>
        <p:txBody>
          <a:bodyPr wrap="none" rtlCol="0">
            <a:spAutoFit/>
          </a:bodyPr>
          <a:lstStyle/>
          <a:p>
            <a:pPr marL="285750" indent="-285750">
              <a:buFont typeface="Arial"/>
              <a:buChar char="•"/>
            </a:pPr>
            <a:r>
              <a:rPr lang="en-US"/>
              <a:t>The Rose</a:t>
            </a:r>
          </a:p>
        </p:txBody>
      </p:sp>
      <p:sp>
        <p:nvSpPr>
          <p:cNvPr id="29" name="TextBox 28"/>
          <p:cNvSpPr txBox="1"/>
          <p:nvPr/>
        </p:nvSpPr>
        <p:spPr>
          <a:xfrm>
            <a:off x="6508417" y="6056178"/>
            <a:ext cx="3826689" cy="369332"/>
          </a:xfrm>
          <a:prstGeom prst="rect">
            <a:avLst/>
          </a:prstGeom>
          <a:noFill/>
        </p:spPr>
        <p:txBody>
          <a:bodyPr wrap="none" rtlCol="0">
            <a:spAutoFit/>
          </a:bodyPr>
          <a:lstStyle/>
          <a:p>
            <a:pPr marL="285750" indent="-285750">
              <a:buFont typeface="Arial"/>
              <a:buChar char="•"/>
            </a:pPr>
            <a:r>
              <a:rPr lang="en-US"/>
              <a:t>FBJSL’s Community Assistance Fund</a:t>
            </a:r>
          </a:p>
        </p:txBody>
      </p:sp>
    </p:spTree>
    <p:extLst>
      <p:ext uri="{BB962C8B-B14F-4D97-AF65-F5344CB8AC3E}">
        <p14:creationId xmlns:p14="http://schemas.microsoft.com/office/powerpoint/2010/main" val="1449646716"/>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2" presetClass="entr" presetSubtype="0"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childTnLst>
                          </p:cTn>
                        </p:par>
                        <p:par>
                          <p:cTn id="64" fill="hold">
                            <p:stCondLst>
                              <p:cond delay="10000"/>
                            </p:stCondLst>
                            <p:childTnLst>
                              <p:par>
                                <p:cTn id="65" presetID="42" presetClass="entr" presetSubtype="0" fill="hold" grpId="0" nodeType="after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1000"/>
                                        <p:tgtEl>
                                          <p:spTgt spid="10"/>
                                        </p:tgtEl>
                                      </p:cBhvr>
                                    </p:animEffect>
                                    <p:anim calcmode="lin" valueType="num">
                                      <p:cBhvr>
                                        <p:cTn id="68" dur="1000" fill="hold"/>
                                        <p:tgtEl>
                                          <p:spTgt spid="10"/>
                                        </p:tgtEl>
                                        <p:attrNameLst>
                                          <p:attrName>ppt_x</p:attrName>
                                        </p:attrNameLst>
                                      </p:cBhvr>
                                      <p:tavLst>
                                        <p:tav tm="0">
                                          <p:val>
                                            <p:strVal val="#ppt_x"/>
                                          </p:val>
                                        </p:tav>
                                        <p:tav tm="100000">
                                          <p:val>
                                            <p:strVal val="#ppt_x"/>
                                          </p:val>
                                        </p:tav>
                                      </p:tavLst>
                                    </p:anim>
                                    <p:anim calcmode="lin" valueType="num">
                                      <p:cBhvr>
                                        <p:cTn id="69" dur="1000" fill="hold"/>
                                        <p:tgtEl>
                                          <p:spTgt spid="10"/>
                                        </p:tgtEl>
                                        <p:attrNameLst>
                                          <p:attrName>ppt_y</p:attrName>
                                        </p:attrNameLst>
                                      </p:cBhvr>
                                      <p:tavLst>
                                        <p:tav tm="0">
                                          <p:val>
                                            <p:strVal val="#ppt_y+.1"/>
                                          </p:val>
                                        </p:tav>
                                        <p:tav tm="100000">
                                          <p:val>
                                            <p:strVal val="#ppt_y"/>
                                          </p:val>
                                        </p:tav>
                                      </p:tavLst>
                                    </p:anim>
                                  </p:childTnLst>
                                </p:cTn>
                              </p:par>
                            </p:childTnLst>
                          </p:cTn>
                        </p:par>
                        <p:par>
                          <p:cTn id="70" fill="hold">
                            <p:stCondLst>
                              <p:cond delay="11000"/>
                            </p:stCondLst>
                            <p:childTnLst>
                              <p:par>
                                <p:cTn id="71" presetID="42" presetClass="entr" presetSubtype="0" fill="hold" grpId="0"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1000"/>
                                        <p:tgtEl>
                                          <p:spTgt spid="18"/>
                                        </p:tgtEl>
                                      </p:cBhvr>
                                    </p:animEffect>
                                    <p:anim calcmode="lin" valueType="num">
                                      <p:cBhvr>
                                        <p:cTn id="74" dur="1000" fill="hold"/>
                                        <p:tgtEl>
                                          <p:spTgt spid="18"/>
                                        </p:tgtEl>
                                        <p:attrNameLst>
                                          <p:attrName>ppt_x</p:attrName>
                                        </p:attrNameLst>
                                      </p:cBhvr>
                                      <p:tavLst>
                                        <p:tav tm="0">
                                          <p:val>
                                            <p:strVal val="#ppt_x"/>
                                          </p:val>
                                        </p:tav>
                                        <p:tav tm="100000">
                                          <p:val>
                                            <p:strVal val="#ppt_x"/>
                                          </p:val>
                                        </p:tav>
                                      </p:tavLst>
                                    </p:anim>
                                    <p:anim calcmode="lin" valueType="num">
                                      <p:cBhvr>
                                        <p:cTn id="75" dur="1000" fill="hold"/>
                                        <p:tgtEl>
                                          <p:spTgt spid="18"/>
                                        </p:tgtEl>
                                        <p:attrNameLst>
                                          <p:attrName>ppt_y</p:attrName>
                                        </p:attrNameLst>
                                      </p:cBhvr>
                                      <p:tavLst>
                                        <p:tav tm="0">
                                          <p:val>
                                            <p:strVal val="#ppt_y+.1"/>
                                          </p:val>
                                        </p:tav>
                                        <p:tav tm="100000">
                                          <p:val>
                                            <p:strVal val="#ppt_y"/>
                                          </p:val>
                                        </p:tav>
                                      </p:tavLst>
                                    </p:anim>
                                  </p:childTnLst>
                                </p:cTn>
                              </p:par>
                            </p:childTnLst>
                          </p:cTn>
                        </p:par>
                        <p:par>
                          <p:cTn id="76" fill="hold">
                            <p:stCondLst>
                              <p:cond delay="12000"/>
                            </p:stCondLst>
                            <p:childTnLst>
                              <p:par>
                                <p:cTn id="77" presetID="42" presetClass="entr" presetSubtype="0"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1000"/>
                                        <p:tgtEl>
                                          <p:spTgt spid="19"/>
                                        </p:tgtEl>
                                      </p:cBhvr>
                                    </p:animEffect>
                                    <p:anim calcmode="lin" valueType="num">
                                      <p:cBhvr>
                                        <p:cTn id="80" dur="1000" fill="hold"/>
                                        <p:tgtEl>
                                          <p:spTgt spid="19"/>
                                        </p:tgtEl>
                                        <p:attrNameLst>
                                          <p:attrName>ppt_x</p:attrName>
                                        </p:attrNameLst>
                                      </p:cBhvr>
                                      <p:tavLst>
                                        <p:tav tm="0">
                                          <p:val>
                                            <p:strVal val="#ppt_x"/>
                                          </p:val>
                                        </p:tav>
                                        <p:tav tm="100000">
                                          <p:val>
                                            <p:strVal val="#ppt_x"/>
                                          </p:val>
                                        </p:tav>
                                      </p:tavLst>
                                    </p:anim>
                                    <p:anim calcmode="lin" valueType="num">
                                      <p:cBhvr>
                                        <p:cTn id="81" dur="1000" fill="hold"/>
                                        <p:tgtEl>
                                          <p:spTgt spid="19"/>
                                        </p:tgtEl>
                                        <p:attrNameLst>
                                          <p:attrName>ppt_y</p:attrName>
                                        </p:attrNameLst>
                                      </p:cBhvr>
                                      <p:tavLst>
                                        <p:tav tm="0">
                                          <p:val>
                                            <p:strVal val="#ppt_y+.1"/>
                                          </p:val>
                                        </p:tav>
                                        <p:tav tm="100000">
                                          <p:val>
                                            <p:strVal val="#ppt_y"/>
                                          </p:val>
                                        </p:tav>
                                      </p:tavLst>
                                    </p:anim>
                                  </p:childTnLst>
                                </p:cTn>
                              </p:par>
                            </p:childTnLst>
                          </p:cTn>
                        </p:par>
                        <p:par>
                          <p:cTn id="82" fill="hold">
                            <p:stCondLst>
                              <p:cond delay="13000"/>
                            </p:stCondLst>
                            <p:childTnLst>
                              <p:par>
                                <p:cTn id="83" presetID="42" presetClass="entr" presetSubtype="0" fill="hold" grpId="0" nodeType="after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1000"/>
                                        <p:tgtEl>
                                          <p:spTgt spid="20"/>
                                        </p:tgtEl>
                                      </p:cBhvr>
                                    </p:animEffect>
                                    <p:anim calcmode="lin" valueType="num">
                                      <p:cBhvr>
                                        <p:cTn id="86" dur="1000" fill="hold"/>
                                        <p:tgtEl>
                                          <p:spTgt spid="20"/>
                                        </p:tgtEl>
                                        <p:attrNameLst>
                                          <p:attrName>ppt_x</p:attrName>
                                        </p:attrNameLst>
                                      </p:cBhvr>
                                      <p:tavLst>
                                        <p:tav tm="0">
                                          <p:val>
                                            <p:strVal val="#ppt_x"/>
                                          </p:val>
                                        </p:tav>
                                        <p:tav tm="100000">
                                          <p:val>
                                            <p:strVal val="#ppt_x"/>
                                          </p:val>
                                        </p:tav>
                                      </p:tavLst>
                                    </p:anim>
                                    <p:anim calcmode="lin" valueType="num">
                                      <p:cBhvr>
                                        <p:cTn id="87" dur="1000" fill="hold"/>
                                        <p:tgtEl>
                                          <p:spTgt spid="20"/>
                                        </p:tgtEl>
                                        <p:attrNameLst>
                                          <p:attrName>ppt_y</p:attrName>
                                        </p:attrNameLst>
                                      </p:cBhvr>
                                      <p:tavLst>
                                        <p:tav tm="0">
                                          <p:val>
                                            <p:strVal val="#ppt_y+.1"/>
                                          </p:val>
                                        </p:tav>
                                        <p:tav tm="100000">
                                          <p:val>
                                            <p:strVal val="#ppt_y"/>
                                          </p:val>
                                        </p:tav>
                                      </p:tavLst>
                                    </p:anim>
                                  </p:childTnLst>
                                </p:cTn>
                              </p:par>
                            </p:childTnLst>
                          </p:cTn>
                        </p:par>
                        <p:par>
                          <p:cTn id="88" fill="hold">
                            <p:stCondLst>
                              <p:cond delay="14000"/>
                            </p:stCondLst>
                            <p:childTnLst>
                              <p:par>
                                <p:cTn id="89" presetID="42" presetClass="entr" presetSubtype="0" fill="hold" grpId="0" nodeType="after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fade">
                                      <p:cBhvr>
                                        <p:cTn id="91" dur="1000"/>
                                        <p:tgtEl>
                                          <p:spTgt spid="21"/>
                                        </p:tgtEl>
                                      </p:cBhvr>
                                    </p:animEffect>
                                    <p:anim calcmode="lin" valueType="num">
                                      <p:cBhvr>
                                        <p:cTn id="92" dur="1000" fill="hold"/>
                                        <p:tgtEl>
                                          <p:spTgt spid="21"/>
                                        </p:tgtEl>
                                        <p:attrNameLst>
                                          <p:attrName>ppt_x</p:attrName>
                                        </p:attrNameLst>
                                      </p:cBhvr>
                                      <p:tavLst>
                                        <p:tav tm="0">
                                          <p:val>
                                            <p:strVal val="#ppt_x"/>
                                          </p:val>
                                        </p:tav>
                                        <p:tav tm="100000">
                                          <p:val>
                                            <p:strVal val="#ppt_x"/>
                                          </p:val>
                                        </p:tav>
                                      </p:tavLst>
                                    </p:anim>
                                    <p:anim calcmode="lin" valueType="num">
                                      <p:cBhvr>
                                        <p:cTn id="93" dur="1000" fill="hold"/>
                                        <p:tgtEl>
                                          <p:spTgt spid="21"/>
                                        </p:tgtEl>
                                        <p:attrNameLst>
                                          <p:attrName>ppt_y</p:attrName>
                                        </p:attrNameLst>
                                      </p:cBhvr>
                                      <p:tavLst>
                                        <p:tav tm="0">
                                          <p:val>
                                            <p:strVal val="#ppt_y+.1"/>
                                          </p:val>
                                        </p:tav>
                                        <p:tav tm="100000">
                                          <p:val>
                                            <p:strVal val="#ppt_y"/>
                                          </p:val>
                                        </p:tav>
                                      </p:tavLst>
                                    </p:anim>
                                  </p:childTnLst>
                                </p:cTn>
                              </p:par>
                            </p:childTnLst>
                          </p:cTn>
                        </p:par>
                        <p:par>
                          <p:cTn id="94" fill="hold">
                            <p:stCondLst>
                              <p:cond delay="15000"/>
                            </p:stCondLst>
                            <p:childTnLst>
                              <p:par>
                                <p:cTn id="95" presetID="42" presetClass="entr" presetSubtype="0" fill="hold" grpId="0" nodeType="after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fade">
                                      <p:cBhvr>
                                        <p:cTn id="97" dur="1000"/>
                                        <p:tgtEl>
                                          <p:spTgt spid="22"/>
                                        </p:tgtEl>
                                      </p:cBhvr>
                                    </p:animEffect>
                                    <p:anim calcmode="lin" valueType="num">
                                      <p:cBhvr>
                                        <p:cTn id="98" dur="1000" fill="hold"/>
                                        <p:tgtEl>
                                          <p:spTgt spid="22"/>
                                        </p:tgtEl>
                                        <p:attrNameLst>
                                          <p:attrName>ppt_x</p:attrName>
                                        </p:attrNameLst>
                                      </p:cBhvr>
                                      <p:tavLst>
                                        <p:tav tm="0">
                                          <p:val>
                                            <p:strVal val="#ppt_x"/>
                                          </p:val>
                                        </p:tav>
                                        <p:tav tm="100000">
                                          <p:val>
                                            <p:strVal val="#ppt_x"/>
                                          </p:val>
                                        </p:tav>
                                      </p:tavLst>
                                    </p:anim>
                                    <p:anim calcmode="lin" valueType="num">
                                      <p:cBhvr>
                                        <p:cTn id="99" dur="1000" fill="hold"/>
                                        <p:tgtEl>
                                          <p:spTgt spid="22"/>
                                        </p:tgtEl>
                                        <p:attrNameLst>
                                          <p:attrName>ppt_y</p:attrName>
                                        </p:attrNameLst>
                                      </p:cBhvr>
                                      <p:tavLst>
                                        <p:tav tm="0">
                                          <p:val>
                                            <p:strVal val="#ppt_y+.1"/>
                                          </p:val>
                                        </p:tav>
                                        <p:tav tm="100000">
                                          <p:val>
                                            <p:strVal val="#ppt_y"/>
                                          </p:val>
                                        </p:tav>
                                      </p:tavLst>
                                    </p:anim>
                                  </p:childTnLst>
                                </p:cTn>
                              </p:par>
                            </p:childTnLst>
                          </p:cTn>
                        </p:par>
                        <p:par>
                          <p:cTn id="100" fill="hold">
                            <p:stCondLst>
                              <p:cond delay="16000"/>
                            </p:stCondLst>
                            <p:childTnLst>
                              <p:par>
                                <p:cTn id="101" presetID="42" presetClass="entr" presetSubtype="0" fill="hold" grpId="0" nodeType="after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fade">
                                      <p:cBhvr>
                                        <p:cTn id="103" dur="1000"/>
                                        <p:tgtEl>
                                          <p:spTgt spid="23"/>
                                        </p:tgtEl>
                                      </p:cBhvr>
                                    </p:animEffect>
                                    <p:anim calcmode="lin" valueType="num">
                                      <p:cBhvr>
                                        <p:cTn id="104" dur="1000" fill="hold"/>
                                        <p:tgtEl>
                                          <p:spTgt spid="23"/>
                                        </p:tgtEl>
                                        <p:attrNameLst>
                                          <p:attrName>ppt_x</p:attrName>
                                        </p:attrNameLst>
                                      </p:cBhvr>
                                      <p:tavLst>
                                        <p:tav tm="0">
                                          <p:val>
                                            <p:strVal val="#ppt_x"/>
                                          </p:val>
                                        </p:tav>
                                        <p:tav tm="100000">
                                          <p:val>
                                            <p:strVal val="#ppt_x"/>
                                          </p:val>
                                        </p:tav>
                                      </p:tavLst>
                                    </p:anim>
                                    <p:anim calcmode="lin" valueType="num">
                                      <p:cBhvr>
                                        <p:cTn id="105" dur="1000" fill="hold"/>
                                        <p:tgtEl>
                                          <p:spTgt spid="23"/>
                                        </p:tgtEl>
                                        <p:attrNameLst>
                                          <p:attrName>ppt_y</p:attrName>
                                        </p:attrNameLst>
                                      </p:cBhvr>
                                      <p:tavLst>
                                        <p:tav tm="0">
                                          <p:val>
                                            <p:strVal val="#ppt_y+.1"/>
                                          </p:val>
                                        </p:tav>
                                        <p:tav tm="100000">
                                          <p:val>
                                            <p:strVal val="#ppt_y"/>
                                          </p:val>
                                        </p:tav>
                                      </p:tavLst>
                                    </p:anim>
                                  </p:childTnLst>
                                </p:cTn>
                              </p:par>
                            </p:childTnLst>
                          </p:cTn>
                        </p:par>
                        <p:par>
                          <p:cTn id="106" fill="hold">
                            <p:stCondLst>
                              <p:cond delay="17000"/>
                            </p:stCondLst>
                            <p:childTnLst>
                              <p:par>
                                <p:cTn id="107" presetID="42" presetClass="entr" presetSubtype="0" fill="hold" grpId="0" nodeType="afterEffect">
                                  <p:stCondLst>
                                    <p:cond delay="0"/>
                                  </p:stCondLst>
                                  <p:childTnLst>
                                    <p:set>
                                      <p:cBhvr>
                                        <p:cTn id="108" dur="1" fill="hold">
                                          <p:stCondLst>
                                            <p:cond delay="0"/>
                                          </p:stCondLst>
                                        </p:cTn>
                                        <p:tgtEl>
                                          <p:spTgt spid="24"/>
                                        </p:tgtEl>
                                        <p:attrNameLst>
                                          <p:attrName>style.visibility</p:attrName>
                                        </p:attrNameLst>
                                      </p:cBhvr>
                                      <p:to>
                                        <p:strVal val="visible"/>
                                      </p:to>
                                    </p:set>
                                    <p:animEffect transition="in" filter="fade">
                                      <p:cBhvr>
                                        <p:cTn id="109" dur="1000"/>
                                        <p:tgtEl>
                                          <p:spTgt spid="24"/>
                                        </p:tgtEl>
                                      </p:cBhvr>
                                    </p:animEffect>
                                    <p:anim calcmode="lin" valueType="num">
                                      <p:cBhvr>
                                        <p:cTn id="110" dur="1000" fill="hold"/>
                                        <p:tgtEl>
                                          <p:spTgt spid="24"/>
                                        </p:tgtEl>
                                        <p:attrNameLst>
                                          <p:attrName>ppt_x</p:attrName>
                                        </p:attrNameLst>
                                      </p:cBhvr>
                                      <p:tavLst>
                                        <p:tav tm="0">
                                          <p:val>
                                            <p:strVal val="#ppt_x"/>
                                          </p:val>
                                        </p:tav>
                                        <p:tav tm="100000">
                                          <p:val>
                                            <p:strVal val="#ppt_x"/>
                                          </p:val>
                                        </p:tav>
                                      </p:tavLst>
                                    </p:anim>
                                    <p:anim calcmode="lin" valueType="num">
                                      <p:cBhvr>
                                        <p:cTn id="111" dur="1000" fill="hold"/>
                                        <p:tgtEl>
                                          <p:spTgt spid="24"/>
                                        </p:tgtEl>
                                        <p:attrNameLst>
                                          <p:attrName>ppt_y</p:attrName>
                                        </p:attrNameLst>
                                      </p:cBhvr>
                                      <p:tavLst>
                                        <p:tav tm="0">
                                          <p:val>
                                            <p:strVal val="#ppt_y+.1"/>
                                          </p:val>
                                        </p:tav>
                                        <p:tav tm="100000">
                                          <p:val>
                                            <p:strVal val="#ppt_y"/>
                                          </p:val>
                                        </p:tav>
                                      </p:tavLst>
                                    </p:anim>
                                  </p:childTnLst>
                                </p:cTn>
                              </p:par>
                            </p:childTnLst>
                          </p:cTn>
                        </p:par>
                        <p:par>
                          <p:cTn id="112" fill="hold">
                            <p:stCondLst>
                              <p:cond delay="18000"/>
                            </p:stCondLst>
                            <p:childTnLst>
                              <p:par>
                                <p:cTn id="113" presetID="42" presetClass="entr" presetSubtype="0" fill="hold" grpId="0" nodeType="afterEffect">
                                  <p:stCondLst>
                                    <p:cond delay="0"/>
                                  </p:stCondLst>
                                  <p:childTnLst>
                                    <p:set>
                                      <p:cBhvr>
                                        <p:cTn id="114" dur="1" fill="hold">
                                          <p:stCondLst>
                                            <p:cond delay="0"/>
                                          </p:stCondLst>
                                        </p:cTn>
                                        <p:tgtEl>
                                          <p:spTgt spid="25"/>
                                        </p:tgtEl>
                                        <p:attrNameLst>
                                          <p:attrName>style.visibility</p:attrName>
                                        </p:attrNameLst>
                                      </p:cBhvr>
                                      <p:to>
                                        <p:strVal val="visible"/>
                                      </p:to>
                                    </p:set>
                                    <p:animEffect transition="in" filter="fade">
                                      <p:cBhvr>
                                        <p:cTn id="115" dur="1000"/>
                                        <p:tgtEl>
                                          <p:spTgt spid="25"/>
                                        </p:tgtEl>
                                      </p:cBhvr>
                                    </p:animEffect>
                                    <p:anim calcmode="lin" valueType="num">
                                      <p:cBhvr>
                                        <p:cTn id="116" dur="1000" fill="hold"/>
                                        <p:tgtEl>
                                          <p:spTgt spid="25"/>
                                        </p:tgtEl>
                                        <p:attrNameLst>
                                          <p:attrName>ppt_x</p:attrName>
                                        </p:attrNameLst>
                                      </p:cBhvr>
                                      <p:tavLst>
                                        <p:tav tm="0">
                                          <p:val>
                                            <p:strVal val="#ppt_x"/>
                                          </p:val>
                                        </p:tav>
                                        <p:tav tm="100000">
                                          <p:val>
                                            <p:strVal val="#ppt_x"/>
                                          </p:val>
                                        </p:tav>
                                      </p:tavLst>
                                    </p:anim>
                                    <p:anim calcmode="lin" valueType="num">
                                      <p:cBhvr>
                                        <p:cTn id="117" dur="1000" fill="hold"/>
                                        <p:tgtEl>
                                          <p:spTgt spid="25"/>
                                        </p:tgtEl>
                                        <p:attrNameLst>
                                          <p:attrName>ppt_y</p:attrName>
                                        </p:attrNameLst>
                                      </p:cBhvr>
                                      <p:tavLst>
                                        <p:tav tm="0">
                                          <p:val>
                                            <p:strVal val="#ppt_y+.1"/>
                                          </p:val>
                                        </p:tav>
                                        <p:tav tm="100000">
                                          <p:val>
                                            <p:strVal val="#ppt_y"/>
                                          </p:val>
                                        </p:tav>
                                      </p:tavLst>
                                    </p:anim>
                                  </p:childTnLst>
                                </p:cTn>
                              </p:par>
                            </p:childTnLst>
                          </p:cTn>
                        </p:par>
                        <p:par>
                          <p:cTn id="118" fill="hold">
                            <p:stCondLst>
                              <p:cond delay="19000"/>
                            </p:stCondLst>
                            <p:childTnLst>
                              <p:par>
                                <p:cTn id="119" presetID="42" presetClass="entr" presetSubtype="0" fill="hold" grpId="0" nodeType="afterEffect">
                                  <p:stCondLst>
                                    <p:cond delay="0"/>
                                  </p:stCondLst>
                                  <p:childTnLst>
                                    <p:set>
                                      <p:cBhvr>
                                        <p:cTn id="120" dur="1" fill="hold">
                                          <p:stCondLst>
                                            <p:cond delay="0"/>
                                          </p:stCondLst>
                                        </p:cTn>
                                        <p:tgtEl>
                                          <p:spTgt spid="26"/>
                                        </p:tgtEl>
                                        <p:attrNameLst>
                                          <p:attrName>style.visibility</p:attrName>
                                        </p:attrNameLst>
                                      </p:cBhvr>
                                      <p:to>
                                        <p:strVal val="visible"/>
                                      </p:to>
                                    </p:set>
                                    <p:animEffect transition="in" filter="fade">
                                      <p:cBhvr>
                                        <p:cTn id="121" dur="1000"/>
                                        <p:tgtEl>
                                          <p:spTgt spid="26"/>
                                        </p:tgtEl>
                                      </p:cBhvr>
                                    </p:animEffect>
                                    <p:anim calcmode="lin" valueType="num">
                                      <p:cBhvr>
                                        <p:cTn id="122" dur="1000" fill="hold"/>
                                        <p:tgtEl>
                                          <p:spTgt spid="26"/>
                                        </p:tgtEl>
                                        <p:attrNameLst>
                                          <p:attrName>ppt_x</p:attrName>
                                        </p:attrNameLst>
                                      </p:cBhvr>
                                      <p:tavLst>
                                        <p:tav tm="0">
                                          <p:val>
                                            <p:strVal val="#ppt_x"/>
                                          </p:val>
                                        </p:tav>
                                        <p:tav tm="100000">
                                          <p:val>
                                            <p:strVal val="#ppt_x"/>
                                          </p:val>
                                        </p:tav>
                                      </p:tavLst>
                                    </p:anim>
                                    <p:anim calcmode="lin" valueType="num">
                                      <p:cBhvr>
                                        <p:cTn id="123" dur="1000" fill="hold"/>
                                        <p:tgtEl>
                                          <p:spTgt spid="26"/>
                                        </p:tgtEl>
                                        <p:attrNameLst>
                                          <p:attrName>ppt_y</p:attrName>
                                        </p:attrNameLst>
                                      </p:cBhvr>
                                      <p:tavLst>
                                        <p:tav tm="0">
                                          <p:val>
                                            <p:strVal val="#ppt_y+.1"/>
                                          </p:val>
                                        </p:tav>
                                        <p:tav tm="100000">
                                          <p:val>
                                            <p:strVal val="#ppt_y"/>
                                          </p:val>
                                        </p:tav>
                                      </p:tavLst>
                                    </p:anim>
                                  </p:childTnLst>
                                </p:cTn>
                              </p:par>
                            </p:childTnLst>
                          </p:cTn>
                        </p:par>
                        <p:par>
                          <p:cTn id="124" fill="hold">
                            <p:stCondLst>
                              <p:cond delay="20000"/>
                            </p:stCondLst>
                            <p:childTnLst>
                              <p:par>
                                <p:cTn id="125" presetID="42" presetClass="entr" presetSubtype="0" fill="hold" grpId="0" nodeType="afterEffect">
                                  <p:stCondLst>
                                    <p:cond delay="0"/>
                                  </p:stCondLst>
                                  <p:childTnLst>
                                    <p:set>
                                      <p:cBhvr>
                                        <p:cTn id="126" dur="1" fill="hold">
                                          <p:stCondLst>
                                            <p:cond delay="0"/>
                                          </p:stCondLst>
                                        </p:cTn>
                                        <p:tgtEl>
                                          <p:spTgt spid="27"/>
                                        </p:tgtEl>
                                        <p:attrNameLst>
                                          <p:attrName>style.visibility</p:attrName>
                                        </p:attrNameLst>
                                      </p:cBhvr>
                                      <p:to>
                                        <p:strVal val="visible"/>
                                      </p:to>
                                    </p:set>
                                    <p:animEffect transition="in" filter="fade">
                                      <p:cBhvr>
                                        <p:cTn id="127" dur="1000"/>
                                        <p:tgtEl>
                                          <p:spTgt spid="27"/>
                                        </p:tgtEl>
                                      </p:cBhvr>
                                    </p:animEffect>
                                    <p:anim calcmode="lin" valueType="num">
                                      <p:cBhvr>
                                        <p:cTn id="128" dur="1000" fill="hold"/>
                                        <p:tgtEl>
                                          <p:spTgt spid="27"/>
                                        </p:tgtEl>
                                        <p:attrNameLst>
                                          <p:attrName>ppt_x</p:attrName>
                                        </p:attrNameLst>
                                      </p:cBhvr>
                                      <p:tavLst>
                                        <p:tav tm="0">
                                          <p:val>
                                            <p:strVal val="#ppt_x"/>
                                          </p:val>
                                        </p:tav>
                                        <p:tav tm="100000">
                                          <p:val>
                                            <p:strVal val="#ppt_x"/>
                                          </p:val>
                                        </p:tav>
                                      </p:tavLst>
                                    </p:anim>
                                    <p:anim calcmode="lin" valueType="num">
                                      <p:cBhvr>
                                        <p:cTn id="129" dur="1000" fill="hold"/>
                                        <p:tgtEl>
                                          <p:spTgt spid="27"/>
                                        </p:tgtEl>
                                        <p:attrNameLst>
                                          <p:attrName>ppt_y</p:attrName>
                                        </p:attrNameLst>
                                      </p:cBhvr>
                                      <p:tavLst>
                                        <p:tav tm="0">
                                          <p:val>
                                            <p:strVal val="#ppt_y+.1"/>
                                          </p:val>
                                        </p:tav>
                                        <p:tav tm="100000">
                                          <p:val>
                                            <p:strVal val="#ppt_y"/>
                                          </p:val>
                                        </p:tav>
                                      </p:tavLst>
                                    </p:anim>
                                  </p:childTnLst>
                                </p:cTn>
                              </p:par>
                            </p:childTnLst>
                          </p:cTn>
                        </p:par>
                        <p:par>
                          <p:cTn id="130" fill="hold">
                            <p:stCondLst>
                              <p:cond delay="21000"/>
                            </p:stCondLst>
                            <p:childTnLst>
                              <p:par>
                                <p:cTn id="131" presetID="42" presetClass="entr" presetSubtype="0" fill="hold" grpId="0" nodeType="afterEffect">
                                  <p:stCondLst>
                                    <p:cond delay="0"/>
                                  </p:stCondLst>
                                  <p:childTnLst>
                                    <p:set>
                                      <p:cBhvr>
                                        <p:cTn id="132" dur="1" fill="hold">
                                          <p:stCondLst>
                                            <p:cond delay="0"/>
                                          </p:stCondLst>
                                        </p:cTn>
                                        <p:tgtEl>
                                          <p:spTgt spid="28"/>
                                        </p:tgtEl>
                                        <p:attrNameLst>
                                          <p:attrName>style.visibility</p:attrName>
                                        </p:attrNameLst>
                                      </p:cBhvr>
                                      <p:to>
                                        <p:strVal val="visible"/>
                                      </p:to>
                                    </p:set>
                                    <p:animEffect transition="in" filter="fade">
                                      <p:cBhvr>
                                        <p:cTn id="133" dur="1000"/>
                                        <p:tgtEl>
                                          <p:spTgt spid="28"/>
                                        </p:tgtEl>
                                      </p:cBhvr>
                                    </p:animEffect>
                                    <p:anim calcmode="lin" valueType="num">
                                      <p:cBhvr>
                                        <p:cTn id="134" dur="1000" fill="hold"/>
                                        <p:tgtEl>
                                          <p:spTgt spid="28"/>
                                        </p:tgtEl>
                                        <p:attrNameLst>
                                          <p:attrName>ppt_x</p:attrName>
                                        </p:attrNameLst>
                                      </p:cBhvr>
                                      <p:tavLst>
                                        <p:tav tm="0">
                                          <p:val>
                                            <p:strVal val="#ppt_x"/>
                                          </p:val>
                                        </p:tav>
                                        <p:tav tm="100000">
                                          <p:val>
                                            <p:strVal val="#ppt_x"/>
                                          </p:val>
                                        </p:tav>
                                      </p:tavLst>
                                    </p:anim>
                                    <p:anim calcmode="lin" valueType="num">
                                      <p:cBhvr>
                                        <p:cTn id="135" dur="1000" fill="hold"/>
                                        <p:tgtEl>
                                          <p:spTgt spid="28"/>
                                        </p:tgtEl>
                                        <p:attrNameLst>
                                          <p:attrName>ppt_y</p:attrName>
                                        </p:attrNameLst>
                                      </p:cBhvr>
                                      <p:tavLst>
                                        <p:tav tm="0">
                                          <p:val>
                                            <p:strVal val="#ppt_y+.1"/>
                                          </p:val>
                                        </p:tav>
                                        <p:tav tm="100000">
                                          <p:val>
                                            <p:strVal val="#ppt_y"/>
                                          </p:val>
                                        </p:tav>
                                      </p:tavLst>
                                    </p:anim>
                                  </p:childTnLst>
                                </p:cTn>
                              </p:par>
                            </p:childTnLst>
                          </p:cTn>
                        </p:par>
                        <p:par>
                          <p:cTn id="136" fill="hold">
                            <p:stCondLst>
                              <p:cond delay="22000"/>
                            </p:stCondLst>
                            <p:childTnLst>
                              <p:par>
                                <p:cTn id="137" presetID="42" presetClass="entr" presetSubtype="0" fill="hold" grpId="0" nodeType="afterEffect">
                                  <p:stCondLst>
                                    <p:cond delay="0"/>
                                  </p:stCondLst>
                                  <p:childTnLst>
                                    <p:set>
                                      <p:cBhvr>
                                        <p:cTn id="138" dur="1" fill="hold">
                                          <p:stCondLst>
                                            <p:cond delay="0"/>
                                          </p:stCondLst>
                                        </p:cTn>
                                        <p:tgtEl>
                                          <p:spTgt spid="29"/>
                                        </p:tgtEl>
                                        <p:attrNameLst>
                                          <p:attrName>style.visibility</p:attrName>
                                        </p:attrNameLst>
                                      </p:cBhvr>
                                      <p:to>
                                        <p:strVal val="visible"/>
                                      </p:to>
                                    </p:set>
                                    <p:animEffect transition="in" filter="fade">
                                      <p:cBhvr>
                                        <p:cTn id="139" dur="1000"/>
                                        <p:tgtEl>
                                          <p:spTgt spid="29"/>
                                        </p:tgtEl>
                                      </p:cBhvr>
                                    </p:animEffect>
                                    <p:anim calcmode="lin" valueType="num">
                                      <p:cBhvr>
                                        <p:cTn id="140" dur="1000" fill="hold"/>
                                        <p:tgtEl>
                                          <p:spTgt spid="29"/>
                                        </p:tgtEl>
                                        <p:attrNameLst>
                                          <p:attrName>ppt_x</p:attrName>
                                        </p:attrNameLst>
                                      </p:cBhvr>
                                      <p:tavLst>
                                        <p:tav tm="0">
                                          <p:val>
                                            <p:strVal val="#ppt_x"/>
                                          </p:val>
                                        </p:tav>
                                        <p:tav tm="100000">
                                          <p:val>
                                            <p:strVal val="#ppt_x"/>
                                          </p:val>
                                        </p:tav>
                                      </p:tavLst>
                                    </p:anim>
                                    <p:anim calcmode="lin" valueType="num">
                                      <p:cBhvr>
                                        <p:cTn id="14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1" grpId="0"/>
      <p:bldP spid="12"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78971" y="468423"/>
            <a:ext cx="4506987" cy="3003485"/>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971" y="3647395"/>
            <a:ext cx="3738465" cy="2862262"/>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27639" y="1546303"/>
            <a:ext cx="3388178" cy="4517571"/>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30633" y="387967"/>
            <a:ext cx="4024280" cy="2681805"/>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47273" y="2950754"/>
            <a:ext cx="4191000" cy="4191000"/>
          </a:xfrm>
          <a:prstGeom prst="rect">
            <a:avLst/>
          </a:prstGeom>
        </p:spPr>
      </p:pic>
    </p:spTree>
    <p:extLst>
      <p:ext uri="{BB962C8B-B14F-4D97-AF65-F5344CB8AC3E}">
        <p14:creationId xmlns:p14="http://schemas.microsoft.com/office/powerpoint/2010/main" val="2232338215"/>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The end to an amazing year was capped off by recognizing some of our hardest-working Volunteers!</a:t>
            </a:r>
          </a:p>
        </p:txBody>
      </p:sp>
      <p:sp>
        <p:nvSpPr>
          <p:cNvPr id="3" name="Content Placeholder 2"/>
          <p:cNvSpPr>
            <a:spLocks noGrp="1"/>
          </p:cNvSpPr>
          <p:nvPr>
            <p:ph idx="1"/>
          </p:nvPr>
        </p:nvSpPr>
        <p:spPr>
          <a:xfrm>
            <a:off x="391886" y="2460509"/>
            <a:ext cx="3418114" cy="902296"/>
          </a:xfrm>
        </p:spPr>
        <p:txBody>
          <a:bodyPr>
            <a:normAutofit lnSpcReduction="10000"/>
          </a:bodyPr>
          <a:lstStyle/>
          <a:p>
            <a:r>
              <a:rPr lang="en-US"/>
              <a:t>Provisional of The Year:   Kelly Evans with Director of New Members, Jen Rizzo</a:t>
            </a:r>
          </a:p>
          <a:p>
            <a:endParaRPr lang="en-US"/>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1" y="3501935"/>
            <a:ext cx="4702629" cy="3135086"/>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29124" y="2734285"/>
            <a:ext cx="3323768" cy="2993572"/>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42682" y="2460508"/>
            <a:ext cx="4449537" cy="2966358"/>
          </a:xfrm>
          <a:prstGeom prst="rect">
            <a:avLst/>
          </a:prstGeom>
        </p:spPr>
      </p:pic>
      <p:sp>
        <p:nvSpPr>
          <p:cNvPr id="10" name="TextBox 9"/>
          <p:cNvSpPr txBox="1"/>
          <p:nvPr/>
        </p:nvSpPr>
        <p:spPr>
          <a:xfrm>
            <a:off x="4855030" y="5426866"/>
            <a:ext cx="3298370" cy="923330"/>
          </a:xfrm>
          <a:prstGeom prst="rect">
            <a:avLst/>
          </a:prstGeom>
          <a:noFill/>
        </p:spPr>
        <p:txBody>
          <a:bodyPr wrap="square" rtlCol="0">
            <a:spAutoFit/>
          </a:bodyPr>
          <a:lstStyle/>
          <a:p>
            <a:r>
              <a:rPr lang="en-US"/>
              <a:t>Volunteer of the Year:  </a:t>
            </a:r>
          </a:p>
          <a:p>
            <a:r>
              <a:rPr lang="en-US"/>
              <a:t>Sherri </a:t>
            </a:r>
            <a:r>
              <a:rPr lang="en-US" err="1"/>
              <a:t>Ebarb</a:t>
            </a:r>
            <a:r>
              <a:rPr lang="en-US"/>
              <a:t> with her family and Past President, Dana Clement</a:t>
            </a:r>
          </a:p>
        </p:txBody>
      </p:sp>
      <p:sp>
        <p:nvSpPr>
          <p:cNvPr id="11" name="TextBox 10"/>
          <p:cNvSpPr txBox="1"/>
          <p:nvPr/>
        </p:nvSpPr>
        <p:spPr>
          <a:xfrm>
            <a:off x="8724901" y="2111946"/>
            <a:ext cx="2846613" cy="646331"/>
          </a:xfrm>
          <a:prstGeom prst="rect">
            <a:avLst/>
          </a:prstGeom>
          <a:noFill/>
        </p:spPr>
        <p:txBody>
          <a:bodyPr wrap="square" rtlCol="0">
            <a:spAutoFit/>
          </a:bodyPr>
          <a:lstStyle/>
          <a:p>
            <a:r>
              <a:rPr lang="en-US"/>
              <a:t>Sustainer of the Year:  </a:t>
            </a:r>
            <a:r>
              <a:rPr lang="en-US" err="1"/>
              <a:t>Jenetha</a:t>
            </a:r>
            <a:r>
              <a:rPr lang="en-US"/>
              <a:t> Jones</a:t>
            </a:r>
          </a:p>
        </p:txBody>
      </p:sp>
    </p:spTree>
    <p:extLst>
      <p:ext uri="{BB962C8B-B14F-4D97-AF65-F5344CB8AC3E}">
        <p14:creationId xmlns:p14="http://schemas.microsoft.com/office/powerpoint/2010/main" val="527241083"/>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History</a:t>
            </a:r>
          </a:p>
        </p:txBody>
      </p:sp>
      <p:sp>
        <p:nvSpPr>
          <p:cNvPr id="3" name="Content Placeholder 2"/>
          <p:cNvSpPr>
            <a:spLocks noGrp="1"/>
          </p:cNvSpPr>
          <p:nvPr>
            <p:ph idx="1"/>
          </p:nvPr>
        </p:nvSpPr>
        <p:spPr/>
        <p:txBody>
          <a:bodyPr>
            <a:normAutofit/>
          </a:bodyPr>
          <a:lstStyle/>
          <a:p>
            <a:r>
              <a:rPr lang="en-US" sz="2800"/>
              <a:t>In the summer of 2000, a small group of women decided to form a Service Organization to serve those in Fort Bend County who need our help the most.  </a:t>
            </a:r>
          </a:p>
          <a:p>
            <a:r>
              <a:rPr lang="en-US" sz="2800"/>
              <a:t>In January of 2001, with 24 Charter Members, the Fort Bend Junior Service League was officially started.</a:t>
            </a:r>
          </a:p>
          <a:p>
            <a:r>
              <a:rPr lang="en-US" sz="2800"/>
              <a:t>Since that time, we have volunteered hundreds of thousands of hours!  FBJSL has truly made a profoundly positive impact on our community!</a:t>
            </a:r>
          </a:p>
          <a:p>
            <a:endParaRPr lang="en-US" sz="2800"/>
          </a:p>
          <a:p>
            <a:pPr marL="0" indent="0">
              <a:buNone/>
            </a:pPr>
            <a:endParaRPr lang="en-US" sz="2800"/>
          </a:p>
        </p:txBody>
      </p:sp>
    </p:spTree>
    <p:extLst>
      <p:ext uri="{BB962C8B-B14F-4D97-AF65-F5344CB8AC3E}">
        <p14:creationId xmlns:p14="http://schemas.microsoft.com/office/powerpoint/2010/main" val="348689463"/>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312" y="284922"/>
            <a:ext cx="12006469" cy="1371600"/>
          </a:xfrm>
        </p:spPr>
        <p:txBody>
          <a:bodyPr>
            <a:noAutofit/>
          </a:bodyPr>
          <a:lstStyle/>
          <a:p>
            <a:r>
              <a:rPr lang="en-US" sz="4600"/>
              <a:t>LOOK how far we’ve come!</a:t>
            </a:r>
          </a:p>
        </p:txBody>
      </p:sp>
      <p:grpSp>
        <p:nvGrpSpPr>
          <p:cNvPr id="7" name="Group 6"/>
          <p:cNvGrpSpPr/>
          <p:nvPr/>
        </p:nvGrpSpPr>
        <p:grpSpPr>
          <a:xfrm>
            <a:off x="2381250" y="1404550"/>
            <a:ext cx="7169457" cy="4226313"/>
            <a:chOff x="2323423" y="1522201"/>
            <a:chExt cx="7434469" cy="4564164"/>
          </a:xfrm>
        </p:grpSpPr>
        <p:pic>
          <p:nvPicPr>
            <p:cNvPr id="4" name="Picture 3"/>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2323423" y="1522201"/>
              <a:ext cx="7434469" cy="4564164"/>
            </a:xfrm>
            <a:prstGeom prst="rect">
              <a:avLst/>
            </a:prstGeom>
          </p:spPr>
        </p:pic>
        <p:sp>
          <p:nvSpPr>
            <p:cNvPr id="5" name="TextBox 4"/>
            <p:cNvSpPr txBox="1"/>
            <p:nvPr/>
          </p:nvSpPr>
          <p:spPr>
            <a:xfrm>
              <a:off x="3944424" y="5238517"/>
              <a:ext cx="4883518" cy="461665"/>
            </a:xfrm>
            <a:prstGeom prst="rect">
              <a:avLst/>
            </a:prstGeom>
            <a:noFill/>
          </p:spPr>
          <p:txBody>
            <a:bodyPr wrap="none" rtlCol="0">
              <a:spAutoFit/>
            </a:bodyPr>
            <a:lstStyle/>
            <a:p>
              <a:r>
                <a:rPr lang="en-US" sz="2400" b="1">
                  <a:solidFill>
                    <a:srgbClr val="FF00FF"/>
                  </a:solidFill>
                </a:rPr>
                <a:t>2016-2017 FBJSL Board of Directors</a:t>
              </a:r>
            </a:p>
          </p:txBody>
        </p:sp>
      </p:grpSp>
      <p:sp>
        <p:nvSpPr>
          <p:cNvPr id="3" name="TextBox 2">
            <a:extLst>
              <a:ext uri="{FF2B5EF4-FFF2-40B4-BE49-F238E27FC236}">
                <a16:creationId xmlns="" xmlns:a16="http://schemas.microsoft.com/office/drawing/2014/main" id="{00451EB1-198F-42B2-93F1-8F48B3A9FB83}"/>
              </a:ext>
            </a:extLst>
          </p:cNvPr>
          <p:cNvSpPr txBox="1"/>
          <p:nvPr/>
        </p:nvSpPr>
        <p:spPr>
          <a:xfrm>
            <a:off x="706479" y="5822950"/>
            <a:ext cx="10263146" cy="64611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From Left to Right: Sher Schuele, Angela Parker, Tara Kuykendall, Jennifer Gottlieb, Consuelo Haller, JJ Phillips, Stacie Janak, Laura Taylor, Dana Clement, Emily Calbert</a:t>
            </a:r>
          </a:p>
        </p:txBody>
      </p:sp>
    </p:spTree>
    <p:extLst>
      <p:ext uri="{BB962C8B-B14F-4D97-AF65-F5344CB8AC3E}">
        <p14:creationId xmlns:p14="http://schemas.microsoft.com/office/powerpoint/2010/main" val="111356103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a:t>Be the “ONE” to make a difference! Come join us!! </a:t>
            </a:r>
            <a:r>
              <a:rPr lang="en-US">
                <a:solidFill>
                  <a:srgbClr val="1259AE"/>
                </a:solidFill>
              </a:rPr>
              <a:t>FBJSL.org</a:t>
            </a:r>
          </a:p>
        </p:txBody>
      </p:sp>
      <p:grpSp>
        <p:nvGrpSpPr>
          <p:cNvPr id="6" name="Group 5"/>
          <p:cNvGrpSpPr/>
          <p:nvPr/>
        </p:nvGrpSpPr>
        <p:grpSpPr>
          <a:xfrm>
            <a:off x="2520147" y="2022821"/>
            <a:ext cx="7140774" cy="3728601"/>
            <a:chOff x="2031633" y="1925457"/>
            <a:chExt cx="8494853" cy="4287245"/>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1633" y="1925457"/>
              <a:ext cx="8494853" cy="4287245"/>
            </a:xfrm>
            <a:prstGeom prst="rect">
              <a:avLst/>
            </a:prstGeom>
          </p:spPr>
        </p:pic>
        <p:sp>
          <p:nvSpPr>
            <p:cNvPr id="5" name="TextBox 4"/>
            <p:cNvSpPr txBox="1"/>
            <p:nvPr/>
          </p:nvSpPr>
          <p:spPr>
            <a:xfrm>
              <a:off x="3871154" y="5311783"/>
              <a:ext cx="4883518" cy="461665"/>
            </a:xfrm>
            <a:prstGeom prst="rect">
              <a:avLst/>
            </a:prstGeom>
            <a:noFill/>
          </p:spPr>
          <p:txBody>
            <a:bodyPr wrap="none" rtlCol="0">
              <a:spAutoFit/>
            </a:bodyPr>
            <a:lstStyle/>
            <a:p>
              <a:r>
                <a:rPr lang="en-US" sz="2400" b="1">
                  <a:solidFill>
                    <a:schemeClr val="bg1"/>
                  </a:solidFill>
                </a:rPr>
                <a:t>2017-2018 FBJSL Board of Directors</a:t>
              </a:r>
            </a:p>
          </p:txBody>
        </p:sp>
      </p:grpSp>
      <p:sp>
        <p:nvSpPr>
          <p:cNvPr id="3" name="TextBox 2">
            <a:extLst>
              <a:ext uri="{FF2B5EF4-FFF2-40B4-BE49-F238E27FC236}">
                <a16:creationId xmlns="" xmlns:a16="http://schemas.microsoft.com/office/drawing/2014/main" id="{9A142D1D-AE9D-4007-9EF7-AAE2A0DAE63C}"/>
              </a:ext>
            </a:extLst>
          </p:cNvPr>
          <p:cNvSpPr txBox="1"/>
          <p:nvPr/>
        </p:nvSpPr>
        <p:spPr>
          <a:xfrm>
            <a:off x="1078124" y="5822950"/>
            <a:ext cx="9939126" cy="64611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From Left to Right: Kelsea Lake, Emily Rhodes, Jennifer Gottlieb, Jen Rizzo, Sherri Ebarb, Gillian Parker, Laura Taylor, Katie Parsons, Susan Correa, Colleen Fox, Emily Calbert</a:t>
            </a:r>
          </a:p>
        </p:txBody>
      </p:sp>
    </p:spTree>
    <p:extLst>
      <p:ext uri="{BB962C8B-B14F-4D97-AF65-F5344CB8AC3E}">
        <p14:creationId xmlns:p14="http://schemas.microsoft.com/office/powerpoint/2010/main" val="3195860859"/>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7901" y="3105835"/>
            <a:ext cx="11199043" cy="2308324"/>
          </a:xfrm>
          <a:prstGeom prst="rect">
            <a:avLst/>
          </a:prstGeom>
        </p:spPr>
        <p:txBody>
          <a:bodyPr wrap="square">
            <a:spAutoFit/>
          </a:bodyPr>
          <a:lstStyle/>
          <a:p>
            <a:pPr algn="ctr"/>
            <a:endParaRPr lang="en-US" sz="4800" b="1" i="1"/>
          </a:p>
          <a:p>
            <a:pPr algn="ctr"/>
            <a:r>
              <a:rPr lang="en-US" sz="4800" b="1" i="1"/>
              <a:t>Fort Bend Junior Service League</a:t>
            </a:r>
          </a:p>
          <a:p>
            <a:pPr algn="ctr"/>
            <a:r>
              <a:rPr lang="en-US" sz="4800" b="1" i="1">
                <a:solidFill>
                  <a:srgbClr val="1259AE"/>
                </a:solidFill>
              </a:rPr>
              <a:t>Women Making a Difference</a:t>
            </a:r>
          </a:p>
        </p:txBody>
      </p:sp>
      <p:pic>
        <p:nvPicPr>
          <p:cNvPr id="4" name="Picture 3"/>
          <p:cNvPicPr>
            <a:picLocks noChangeAspect="1"/>
          </p:cNvPicPr>
          <p:nvPr/>
        </p:nvPicPr>
        <p:blipFill>
          <a:blip r:embed="rId2"/>
          <a:stretch>
            <a:fillRect/>
          </a:stretch>
        </p:blipFill>
        <p:spPr>
          <a:xfrm>
            <a:off x="4932034" y="715059"/>
            <a:ext cx="2390776" cy="2390776"/>
          </a:xfrm>
          <a:prstGeom prst="rect">
            <a:avLst/>
          </a:prstGeom>
        </p:spPr>
      </p:pic>
    </p:spTree>
    <p:extLst>
      <p:ext uri="{BB962C8B-B14F-4D97-AF65-F5344CB8AC3E}">
        <p14:creationId xmlns:p14="http://schemas.microsoft.com/office/powerpoint/2010/main" val="194843837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New Member </a:t>
            </a:r>
            <a:r>
              <a:rPr lang="en-US" err="1"/>
              <a:t>Bruncheon</a:t>
            </a:r>
            <a:endParaRPr lang="en-US"/>
          </a:p>
        </p:txBody>
      </p:sp>
      <p:sp>
        <p:nvSpPr>
          <p:cNvPr id="3" name="Content Placeholder 2"/>
          <p:cNvSpPr>
            <a:spLocks noGrp="1"/>
          </p:cNvSpPr>
          <p:nvPr>
            <p:ph idx="1"/>
          </p:nvPr>
        </p:nvSpPr>
        <p:spPr/>
        <p:txBody>
          <a:bodyPr/>
          <a:lstStyle/>
          <a:p>
            <a:r>
              <a:rPr lang="en-US"/>
              <a:t>The year began by welcoming our New Members, and inviting them to “Be the ONE” to make a difference!  </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1520" y="2530176"/>
            <a:ext cx="5788478" cy="3766062"/>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875416" y="2884852"/>
            <a:ext cx="4249784" cy="2833189"/>
          </a:xfrm>
          <a:prstGeom prst="rect">
            <a:avLst/>
          </a:prstGeom>
        </p:spPr>
      </p:pic>
    </p:spTree>
    <p:extLst>
      <p:ext uri="{BB962C8B-B14F-4D97-AF65-F5344CB8AC3E}">
        <p14:creationId xmlns:p14="http://schemas.microsoft.com/office/powerpoint/2010/main" val="2557232677"/>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4234543" cy="1371600"/>
          </a:xfrm>
        </p:spPr>
        <p:txBody>
          <a:bodyPr>
            <a:noAutofit/>
          </a:bodyPr>
          <a:lstStyle/>
          <a:p>
            <a:r>
              <a:rPr lang="en-US" sz="3200"/>
              <a:t>Director of New Members, Jen Rizzo, with her Mentors.</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79929" y="2224463"/>
            <a:ext cx="3168812" cy="2112542"/>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30069" y="3805170"/>
            <a:ext cx="3303496" cy="220233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97606" y="793377"/>
            <a:ext cx="5486400" cy="3657600"/>
          </a:xfrm>
          <a:prstGeom prst="rect">
            <a:avLst/>
          </a:prstGeom>
        </p:spPr>
      </p:pic>
      <p:sp>
        <p:nvSpPr>
          <p:cNvPr id="7" name="TextBox 6"/>
          <p:cNvSpPr txBox="1"/>
          <p:nvPr/>
        </p:nvSpPr>
        <p:spPr>
          <a:xfrm>
            <a:off x="6629401" y="4637314"/>
            <a:ext cx="4147456" cy="1477328"/>
          </a:xfrm>
          <a:prstGeom prst="rect">
            <a:avLst/>
          </a:prstGeom>
          <a:noFill/>
        </p:spPr>
        <p:txBody>
          <a:bodyPr wrap="square" rtlCol="0">
            <a:spAutoFit/>
          </a:bodyPr>
          <a:lstStyle/>
          <a:p>
            <a:r>
              <a:rPr lang="en-US"/>
              <a:t>Our New Members are helped through their first year with the League.  They are fortunate to have the guidance of our Director of New Members, as well as a Mentor who is specifically assigned to them!</a:t>
            </a:r>
          </a:p>
        </p:txBody>
      </p:sp>
    </p:spTree>
    <p:extLst>
      <p:ext uri="{BB962C8B-B14F-4D97-AF65-F5344CB8AC3E}">
        <p14:creationId xmlns:p14="http://schemas.microsoft.com/office/powerpoint/2010/main" val="2275469849"/>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2663" y="642594"/>
            <a:ext cx="8779565" cy="1371600"/>
          </a:xfrm>
        </p:spPr>
        <p:txBody>
          <a:bodyPr/>
          <a:lstStyle/>
          <a:p>
            <a:pPr algn="ctr"/>
            <a:r>
              <a:rPr lang="en-US"/>
              <a:t>Provisional Mentors – FAB FIVE</a:t>
            </a:r>
          </a:p>
        </p:txBody>
      </p:sp>
      <p:grpSp>
        <p:nvGrpSpPr>
          <p:cNvPr id="15" name="Group 14"/>
          <p:cNvGrpSpPr/>
          <p:nvPr/>
        </p:nvGrpSpPr>
        <p:grpSpPr>
          <a:xfrm>
            <a:off x="9596076" y="2591927"/>
            <a:ext cx="2004033" cy="2308730"/>
            <a:chOff x="433410" y="3446479"/>
            <a:chExt cx="2004033" cy="230873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56746" y="3446479"/>
              <a:ext cx="1757363" cy="1850472"/>
            </a:xfrm>
            <a:prstGeom prst="rect">
              <a:avLst/>
            </a:prstGeom>
          </p:spPr>
        </p:pic>
        <p:sp>
          <p:nvSpPr>
            <p:cNvPr id="9" name="TextBox 8"/>
            <p:cNvSpPr txBox="1"/>
            <p:nvPr/>
          </p:nvSpPr>
          <p:spPr>
            <a:xfrm>
              <a:off x="433410" y="5385877"/>
              <a:ext cx="2004033" cy="369332"/>
            </a:xfrm>
            <a:prstGeom prst="rect">
              <a:avLst/>
            </a:prstGeom>
            <a:noFill/>
          </p:spPr>
          <p:txBody>
            <a:bodyPr wrap="square" rtlCol="0">
              <a:spAutoFit/>
            </a:bodyPr>
            <a:lstStyle/>
            <a:p>
              <a:pPr algn="ctr"/>
              <a:r>
                <a:rPr lang="en-US" b="1"/>
                <a:t>Holly Thompson</a:t>
              </a:r>
            </a:p>
          </p:txBody>
        </p:sp>
      </p:grpSp>
      <p:grpSp>
        <p:nvGrpSpPr>
          <p:cNvPr id="16" name="Group 15"/>
          <p:cNvGrpSpPr/>
          <p:nvPr/>
        </p:nvGrpSpPr>
        <p:grpSpPr>
          <a:xfrm>
            <a:off x="2824191" y="2591927"/>
            <a:ext cx="2004033" cy="2399239"/>
            <a:chOff x="3497153" y="3351207"/>
            <a:chExt cx="2004033" cy="2399239"/>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93112" y="3351207"/>
              <a:ext cx="1757363" cy="1898108"/>
            </a:xfrm>
            <a:prstGeom prst="rect">
              <a:avLst/>
            </a:prstGeom>
          </p:spPr>
        </p:pic>
        <p:sp>
          <p:nvSpPr>
            <p:cNvPr id="10" name="TextBox 9"/>
            <p:cNvSpPr txBox="1"/>
            <p:nvPr/>
          </p:nvSpPr>
          <p:spPr>
            <a:xfrm>
              <a:off x="3497153" y="5381114"/>
              <a:ext cx="2004033" cy="369332"/>
            </a:xfrm>
            <a:prstGeom prst="rect">
              <a:avLst/>
            </a:prstGeom>
            <a:noFill/>
          </p:spPr>
          <p:txBody>
            <a:bodyPr wrap="square" rtlCol="0">
              <a:spAutoFit/>
            </a:bodyPr>
            <a:lstStyle/>
            <a:p>
              <a:pPr algn="ctr"/>
              <a:r>
                <a:rPr lang="en-US" b="1"/>
                <a:t>Gillian Parker</a:t>
              </a:r>
            </a:p>
          </p:txBody>
        </p:sp>
      </p:grpSp>
      <p:grpSp>
        <p:nvGrpSpPr>
          <p:cNvPr id="17" name="Group 16"/>
          <p:cNvGrpSpPr/>
          <p:nvPr/>
        </p:nvGrpSpPr>
        <p:grpSpPr>
          <a:xfrm>
            <a:off x="5070871" y="2591927"/>
            <a:ext cx="2004033" cy="2408762"/>
            <a:chOff x="6449916" y="3351207"/>
            <a:chExt cx="2004033" cy="2408762"/>
          </a:xfrm>
        </p:grpSpPr>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04194" y="3351207"/>
              <a:ext cx="1831981" cy="1898108"/>
            </a:xfrm>
            <a:prstGeom prst="rect">
              <a:avLst/>
            </a:prstGeom>
          </p:spPr>
        </p:pic>
        <p:sp>
          <p:nvSpPr>
            <p:cNvPr id="11" name="TextBox 10"/>
            <p:cNvSpPr txBox="1"/>
            <p:nvPr/>
          </p:nvSpPr>
          <p:spPr>
            <a:xfrm>
              <a:off x="6449916" y="5390637"/>
              <a:ext cx="2004033" cy="369332"/>
            </a:xfrm>
            <a:prstGeom prst="rect">
              <a:avLst/>
            </a:prstGeom>
            <a:noFill/>
          </p:spPr>
          <p:txBody>
            <a:bodyPr wrap="square" rtlCol="0">
              <a:spAutoFit/>
            </a:bodyPr>
            <a:lstStyle/>
            <a:p>
              <a:pPr algn="ctr"/>
              <a:r>
                <a:rPr lang="en-US" b="1"/>
                <a:t>Katie Parsons</a:t>
              </a:r>
            </a:p>
          </p:txBody>
        </p:sp>
      </p:grpSp>
      <p:grpSp>
        <p:nvGrpSpPr>
          <p:cNvPr id="19" name="Group 18"/>
          <p:cNvGrpSpPr/>
          <p:nvPr/>
        </p:nvGrpSpPr>
        <p:grpSpPr>
          <a:xfrm>
            <a:off x="7317551" y="2591927"/>
            <a:ext cx="2035879" cy="2399239"/>
            <a:chOff x="9589895" y="3351207"/>
            <a:chExt cx="2035879" cy="2399239"/>
          </a:xfrm>
        </p:grpSpPr>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589895" y="3351207"/>
              <a:ext cx="1831981" cy="1898108"/>
            </a:xfrm>
            <a:prstGeom prst="rect">
              <a:avLst/>
            </a:prstGeom>
          </p:spPr>
        </p:pic>
        <p:sp>
          <p:nvSpPr>
            <p:cNvPr id="12" name="TextBox 11"/>
            <p:cNvSpPr txBox="1"/>
            <p:nvPr/>
          </p:nvSpPr>
          <p:spPr>
            <a:xfrm>
              <a:off x="9621741" y="5381114"/>
              <a:ext cx="2004033" cy="369332"/>
            </a:xfrm>
            <a:prstGeom prst="rect">
              <a:avLst/>
            </a:prstGeom>
            <a:noFill/>
          </p:spPr>
          <p:txBody>
            <a:bodyPr wrap="square" rtlCol="0">
              <a:spAutoFit/>
            </a:bodyPr>
            <a:lstStyle/>
            <a:p>
              <a:pPr algn="ctr"/>
              <a:r>
                <a:rPr lang="en-US" b="1" err="1"/>
                <a:t>LaQuita</a:t>
              </a:r>
              <a:r>
                <a:rPr lang="en-US" b="1"/>
                <a:t> Starr</a:t>
              </a:r>
            </a:p>
          </p:txBody>
        </p:sp>
      </p:grpSp>
      <p:grpSp>
        <p:nvGrpSpPr>
          <p:cNvPr id="20" name="Group 19"/>
          <p:cNvGrpSpPr/>
          <p:nvPr/>
        </p:nvGrpSpPr>
        <p:grpSpPr>
          <a:xfrm>
            <a:off x="577511" y="2591927"/>
            <a:ext cx="2004033" cy="2412491"/>
            <a:chOff x="802797" y="3351207"/>
            <a:chExt cx="2004033" cy="2412491"/>
          </a:xfrm>
        </p:grpSpPr>
        <p:pic>
          <p:nvPicPr>
            <p:cNvPr id="14" name="Picture 13"/>
            <p:cNvPicPr>
              <a:picLocks noChangeAspect="1"/>
            </p:cNvPicPr>
            <p:nvPr/>
          </p:nvPicPr>
          <p:blipFill rotWithShape="1">
            <a:blip r:embed="rId6" cstate="email">
              <a:extLst>
                <a:ext uri="{28A0092B-C50C-407E-A947-70E740481C1C}">
                  <a14:useLocalDpi xmlns:a14="http://schemas.microsoft.com/office/drawing/2010/main"/>
                </a:ext>
              </a:extLst>
            </a:blip>
            <a:srcRect l="-1115"/>
            <a:stretch/>
          </p:blipFill>
          <p:spPr>
            <a:xfrm>
              <a:off x="856652" y="3351207"/>
              <a:ext cx="1912332" cy="2029907"/>
            </a:xfrm>
            <a:prstGeom prst="rect">
              <a:avLst/>
            </a:prstGeom>
          </p:spPr>
        </p:pic>
        <p:sp>
          <p:nvSpPr>
            <p:cNvPr id="18" name="TextBox 17"/>
            <p:cNvSpPr txBox="1"/>
            <p:nvPr/>
          </p:nvSpPr>
          <p:spPr>
            <a:xfrm>
              <a:off x="802797" y="5394366"/>
              <a:ext cx="2004033" cy="369332"/>
            </a:xfrm>
            <a:prstGeom prst="rect">
              <a:avLst/>
            </a:prstGeom>
            <a:noFill/>
          </p:spPr>
          <p:txBody>
            <a:bodyPr wrap="square" rtlCol="0">
              <a:spAutoFit/>
            </a:bodyPr>
            <a:lstStyle/>
            <a:p>
              <a:pPr algn="ctr"/>
              <a:r>
                <a:rPr lang="en-US" b="1"/>
                <a:t>Kelsea Lake</a:t>
              </a:r>
            </a:p>
          </p:txBody>
        </p:sp>
      </p:grpSp>
    </p:spTree>
    <p:extLst>
      <p:ext uri="{BB962C8B-B14F-4D97-AF65-F5344CB8AC3E}">
        <p14:creationId xmlns:p14="http://schemas.microsoft.com/office/powerpoint/2010/main" val="2885774049"/>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September General Meeting</a:t>
            </a:r>
          </a:p>
        </p:txBody>
      </p:sp>
      <p:sp>
        <p:nvSpPr>
          <p:cNvPr id="3" name="Content Placeholder 2"/>
          <p:cNvSpPr>
            <a:spLocks noGrp="1"/>
          </p:cNvSpPr>
          <p:nvPr>
            <p:ph idx="1"/>
          </p:nvPr>
        </p:nvSpPr>
        <p:spPr>
          <a:xfrm>
            <a:off x="1066800" y="1654629"/>
            <a:ext cx="10058400" cy="808809"/>
          </a:xfrm>
        </p:spPr>
        <p:txBody>
          <a:bodyPr/>
          <a:lstStyle/>
          <a:p>
            <a:r>
              <a:rPr lang="en-US"/>
              <a:t>Our General Meetings are FUN &amp; informative!  For our first General Meeting we “KICKED OFF” an amazing start to our year.  It was so exciting to see old friends and meet new ones! </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0393" y="2463438"/>
            <a:ext cx="2749730" cy="1833153"/>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47256" y="3781333"/>
            <a:ext cx="3911237" cy="2607491"/>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58493" y="2463438"/>
            <a:ext cx="5153297" cy="3435531"/>
          </a:xfrm>
          <a:prstGeom prst="rect">
            <a:avLst/>
          </a:prstGeom>
        </p:spPr>
      </p:pic>
    </p:spTree>
    <p:extLst>
      <p:ext uri="{BB962C8B-B14F-4D97-AF65-F5344CB8AC3E}">
        <p14:creationId xmlns:p14="http://schemas.microsoft.com/office/powerpoint/2010/main" val="1126975891"/>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The Teen League and Sustainers “kicked off” an amazing year too.</a:t>
            </a:r>
            <a:br>
              <a:rPr lang="en-US"/>
            </a:br>
            <a:endParaRPr lang="en-US"/>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38635" y="2014194"/>
            <a:ext cx="5898355" cy="3932237"/>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47656" y="1720002"/>
            <a:ext cx="6275189" cy="4669853"/>
          </a:xfrm>
          <a:prstGeom prst="rect">
            <a:avLst/>
          </a:prstGeom>
        </p:spPr>
      </p:pic>
    </p:spTree>
    <p:extLst>
      <p:ext uri="{BB962C8B-B14F-4D97-AF65-F5344CB8AC3E}">
        <p14:creationId xmlns:p14="http://schemas.microsoft.com/office/powerpoint/2010/main" val="2033786382"/>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Volunteer Placements</a:t>
            </a:r>
          </a:p>
        </p:txBody>
      </p:sp>
      <p:sp>
        <p:nvSpPr>
          <p:cNvPr id="3" name="Content Placeholder 2"/>
          <p:cNvSpPr>
            <a:spLocks noGrp="1"/>
          </p:cNvSpPr>
          <p:nvPr>
            <p:ph idx="1"/>
          </p:nvPr>
        </p:nvSpPr>
        <p:spPr/>
        <p:txBody>
          <a:bodyPr vert="horz" lIns="91440" tIns="45720" rIns="91440" bIns="45720" rtlCol="0" anchor="t">
            <a:normAutofit/>
          </a:bodyPr>
          <a:lstStyle/>
          <a:p>
            <a:r>
              <a:rPr lang="en-US" sz="2000" b="1" u="sng"/>
              <a:t>Some of the Placements our Members can choose to serve include:  </a:t>
            </a:r>
          </a:p>
          <a:p>
            <a:pPr lvl="1"/>
            <a:r>
              <a:rPr lang="en-US"/>
              <a:t>Beneficiary Review Committee</a:t>
            </a:r>
          </a:p>
          <a:p>
            <a:pPr lvl="1"/>
            <a:r>
              <a:rPr lang="en-US"/>
              <a:t>Board of Directors</a:t>
            </a:r>
          </a:p>
          <a:p>
            <a:pPr lvl="1"/>
            <a:r>
              <a:rPr lang="en-US"/>
              <a:t>Core Placement Agencies</a:t>
            </a:r>
          </a:p>
          <a:p>
            <a:pPr lvl="1"/>
            <a:r>
              <a:rPr lang="en-US"/>
              <a:t>Sugar Plum Market Committee</a:t>
            </a:r>
          </a:p>
          <a:p>
            <a:pPr lvl="1"/>
            <a:r>
              <a:rPr lang="en-US"/>
              <a:t>Teen League Advisory Committee or Mentor</a:t>
            </a:r>
          </a:p>
          <a:p>
            <a:pPr lvl="1"/>
            <a:r>
              <a:rPr lang="en-US"/>
              <a:t>New Member Mentor</a:t>
            </a:r>
          </a:p>
          <a:p>
            <a:pPr marL="0" indent="0">
              <a:buNone/>
            </a:pPr>
            <a:r>
              <a:rPr lang="en-US"/>
              <a:t>Our goal is that our Members would experience a meaningful volunteer opportunity no matter which placement they choose; not to mention making some friends along the way! </a:t>
            </a:r>
          </a:p>
        </p:txBody>
      </p:sp>
    </p:spTree>
    <p:extLst>
      <p:ext uri="{BB962C8B-B14F-4D97-AF65-F5344CB8AC3E}">
        <p14:creationId xmlns:p14="http://schemas.microsoft.com/office/powerpoint/2010/main" val="3975549078"/>
      </p:ext>
    </p:extLst>
  </p:cSld>
  <p:clrMapOvr>
    <a:masterClrMapping/>
  </p:clrMapOvr>
  <mc:AlternateContent xmlns:mc="http://schemas.openxmlformats.org/markup-compatibility/2006" xmlns:p14="http://schemas.microsoft.com/office/powerpoint/2010/main">
    <mc:Choice Requires="p14">
      <p:transition spd="slow" p14:dur="2000" advClick="0" advTm="14000"/>
    </mc:Choice>
    <mc:Fallback xmlns="">
      <p:transition spd="slow" advClick="0" advTm="14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612" y="133350"/>
            <a:ext cx="10058400" cy="1371600"/>
          </a:xfrm>
        </p:spPr>
        <p:txBody>
          <a:bodyPr/>
          <a:lstStyle/>
          <a:p>
            <a:r>
              <a:rPr lang="en-US"/>
              <a:t>Beneficiary Review Committee (BRC)</a:t>
            </a:r>
          </a:p>
        </p:txBody>
      </p:sp>
      <p:sp>
        <p:nvSpPr>
          <p:cNvPr id="3" name="Content Placeholder 2"/>
          <p:cNvSpPr>
            <a:spLocks noGrp="1"/>
          </p:cNvSpPr>
          <p:nvPr>
            <p:ph idx="1"/>
          </p:nvPr>
        </p:nvSpPr>
        <p:spPr>
          <a:xfrm>
            <a:off x="1104900" y="1175385"/>
            <a:ext cx="10058400" cy="3931920"/>
          </a:xfrm>
        </p:spPr>
        <p:txBody>
          <a:bodyPr/>
          <a:lstStyle/>
          <a:p>
            <a:r>
              <a:rPr lang="en-US"/>
              <a:t>These ladies work hard all year, reviewing funding applications from worthy Fort Bend County Charitable Agencies.  The 2016-2017 BRC Committee reviewed applications from over 30 agencies and conducted site visits and interviews for each one!  They diligently assessed the distribution of proceeds from the Sugar Plum Market, the League’s largest fundraising event.  The BRC also carefully evaluated all Community Assistance Fund Applications, AND  sifted through many wonderful Scholarship Applications.  It is through the diligence of the BRC that we can assure funds are awarded to some amazing organizations and individuals.  </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057525" y="3057525"/>
            <a:ext cx="5796962" cy="2567165"/>
          </a:xfrm>
          <a:prstGeom prst="rect">
            <a:avLst/>
          </a:prstGeom>
        </p:spPr>
      </p:pic>
      <p:sp>
        <p:nvSpPr>
          <p:cNvPr id="6" name="TextBox 5">
            <a:extLst>
              <a:ext uri="{FF2B5EF4-FFF2-40B4-BE49-F238E27FC236}">
                <a16:creationId xmlns="" xmlns:a16="http://schemas.microsoft.com/office/drawing/2014/main" id="{46C63AEE-291A-4006-BAF7-EF39E2B9056E}"/>
              </a:ext>
            </a:extLst>
          </p:cNvPr>
          <p:cNvSpPr txBox="1"/>
          <p:nvPr/>
        </p:nvSpPr>
        <p:spPr>
          <a:xfrm>
            <a:off x="272791" y="5734051"/>
            <a:ext cx="10999876" cy="64611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From Left to Right: Markisha </a:t>
            </a:r>
            <a:r>
              <a:rPr lang="en-US" err="1"/>
              <a:t>Venzant</a:t>
            </a:r>
            <a:r>
              <a:rPr lang="en-US"/>
              <a:t>-Sampson, Julie </a:t>
            </a:r>
            <a:r>
              <a:rPr lang="en-US" err="1"/>
              <a:t>Sams</a:t>
            </a:r>
            <a:r>
              <a:rPr lang="en-US"/>
              <a:t>, </a:t>
            </a:r>
            <a:r>
              <a:rPr lang="en-US" err="1"/>
              <a:t>Jenetha</a:t>
            </a:r>
            <a:r>
              <a:rPr lang="en-US"/>
              <a:t> Jones, Fallon Moody, Taylor Connor, Tanya Justice</a:t>
            </a:r>
            <a:endParaRPr lang="en-US" err="1"/>
          </a:p>
          <a:p>
            <a:pPr algn="ctr"/>
            <a:r>
              <a:rPr lang="en-US"/>
              <a:t>Heather Hernandez, Kavita Self, Laura Taylor, Stacie Janak, Michelle Beeson</a:t>
            </a:r>
          </a:p>
        </p:txBody>
      </p:sp>
    </p:spTree>
    <p:extLst>
      <p:ext uri="{BB962C8B-B14F-4D97-AF65-F5344CB8AC3E}">
        <p14:creationId xmlns:p14="http://schemas.microsoft.com/office/powerpoint/2010/main" val="165463954"/>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Savon">
      <a:maj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 xmlns:thm15="http://schemas.microsoft.com/office/thememl/2012/main" name="Savon" id="{1306E473-ED32-493B-A2D0-240A757EDD34}" vid="{3F20CFC1-E34F-405B-AA49-5BE0E194F1B3}"/>
    </a:ext>
  </a:extLst>
</a:theme>
</file>

<file path=docProps/app.xml><?xml version="1.0" encoding="utf-8"?>
<Properties xmlns="http://schemas.openxmlformats.org/officeDocument/2006/extended-properties" xmlns:vt="http://schemas.openxmlformats.org/officeDocument/2006/docPropsVTypes">
  <TotalTime>0</TotalTime>
  <Words>860</Words>
  <Application>Microsoft Macintosh PowerPoint</Application>
  <PresentationFormat>Custom</PresentationFormat>
  <Paragraphs>81</Paragraphs>
  <Slides>22</Slides>
  <Notes>0</Notes>
  <HiddenSlides>0</HiddenSlides>
  <MMClips>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Savon</vt:lpstr>
      <vt:lpstr>Fort Bend Junior Service League</vt:lpstr>
      <vt:lpstr>History</vt:lpstr>
      <vt:lpstr>New Member Bruncheon</vt:lpstr>
      <vt:lpstr>Director of New Members, Jen Rizzo, with her Mentors.</vt:lpstr>
      <vt:lpstr>Provisional Mentors – FAB FIVE</vt:lpstr>
      <vt:lpstr>September General Meeting</vt:lpstr>
      <vt:lpstr>The Teen League and Sustainers “kicked off” an amazing year too. </vt:lpstr>
      <vt:lpstr>Volunteer Placements</vt:lpstr>
      <vt:lpstr>Beneficiary Review Committee (BRC)</vt:lpstr>
      <vt:lpstr>Community Assistance Fund</vt:lpstr>
      <vt:lpstr>2017 Scholarship Recipients</vt:lpstr>
      <vt:lpstr>Core Placements</vt:lpstr>
      <vt:lpstr>In addition to our Core Placements, our Members also have the opportunity to Volunteer on our largest fundraiser; the Sugar Plum Market.  The entire League plays an important part in the Sugar Plum Market!  From Actives, to Provisionals; Teen League to Sustainers; we couldn’t do it without each and every Volunteer!  </vt:lpstr>
      <vt:lpstr>By coming together to work on such a successful event, Sugar Plum Market Committee-members and Volunteers have fun and form friendships! </vt:lpstr>
      <vt:lpstr>The 2016 Sugar Plum Market raised more money than ever before!  </vt:lpstr>
      <vt:lpstr>An impressive $310,000 was distributed to 22 different Fort Bend County Agencies; effectively touching thousands of lives in our community; assisting those who need it most. </vt:lpstr>
      <vt:lpstr>Just LOOK at all the Agencies we helped!!</vt:lpstr>
      <vt:lpstr>PowerPoint Presentation</vt:lpstr>
      <vt:lpstr>The end to an amazing year was capped off by recognizing some of our hardest-working Volunteers!</vt:lpstr>
      <vt:lpstr>LOOK how far we’ve come!</vt:lpstr>
      <vt:lpstr>Be the “ONE” to make a difference! Come join us!! FBJSL.org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Fort Bend Junior Service League</dc:title>
  <cp:lastModifiedBy>Emily Rhodes</cp:lastModifiedBy>
  <cp:revision>3</cp:revision>
  <dcterms:modified xsi:type="dcterms:W3CDTF">2017-12-19T19:13:13Z</dcterms:modified>
</cp:coreProperties>
</file>